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2" r:id="rId2"/>
  </p:sldMasterIdLst>
  <p:notesMasterIdLst>
    <p:notesMasterId r:id="rId25"/>
  </p:notesMasterIdLst>
  <p:sldIdLst>
    <p:sldId id="256" r:id="rId3"/>
    <p:sldId id="273" r:id="rId4"/>
    <p:sldId id="275" r:id="rId5"/>
    <p:sldId id="276" r:id="rId6"/>
    <p:sldId id="277" r:id="rId7"/>
    <p:sldId id="258" r:id="rId8"/>
    <p:sldId id="278" r:id="rId9"/>
    <p:sldId id="281" r:id="rId10"/>
    <p:sldId id="283" r:id="rId11"/>
    <p:sldId id="280" r:id="rId12"/>
    <p:sldId id="295" r:id="rId13"/>
    <p:sldId id="279" r:id="rId14"/>
    <p:sldId id="282" r:id="rId15"/>
    <p:sldId id="284" r:id="rId16"/>
    <p:sldId id="285" r:id="rId17"/>
    <p:sldId id="286" r:id="rId18"/>
    <p:sldId id="263" r:id="rId19"/>
    <p:sldId id="293" r:id="rId20"/>
    <p:sldId id="291" r:id="rId21"/>
    <p:sldId id="266" r:id="rId22"/>
    <p:sldId id="269" r:id="rId23"/>
    <p:sldId id="271" r:id="rId24"/>
  </p:sldIdLst>
  <p:sldSz cx="12192000" cy="6858000"/>
  <p:notesSz cx="6794500" cy="9906000"/>
  <p:embeddedFontLst>
    <p:embeddedFont>
      <p:font typeface="Calibri" panose="020F0502020204030204" pitchFamily="34" charset="0"/>
      <p:regular r:id="rId26"/>
      <p:bold r:id="rId27"/>
      <p:italic r:id="rId28"/>
      <p:boldItalic r:id="rId29"/>
    </p:embeddedFont>
    <p:embeddedFont>
      <p:font typeface="Consolas" panose="020B0609020204030204" pitchFamily="49" charset="0"/>
      <p:regular r:id="rId30"/>
      <p:bold r:id="rId31"/>
      <p:italic r:id="rId32"/>
      <p:boldItalic r:id="rId33"/>
    </p:embeddedFont>
    <p:embeddedFont>
      <p:font typeface="Ostrich Sans" panose="02000508000000020004" pitchFamily="2" charset="0"/>
      <p:regular r:id="rId34"/>
      <p:bold r:id="rId35"/>
    </p:embeddedFont>
    <p:embeddedFont>
      <p:font typeface="Ostrich Sans Heavy" panose="02000908000000020004" pitchFamily="50" charset="0"/>
      <p:bold r:id="rId36"/>
    </p:embeddedFont>
    <p:embeddedFont>
      <p:font typeface="Ostrich Sans Inline" panose="02000508020000020004" pitchFamily="2" charset="0"/>
      <p:regular r:id="rId37"/>
      <p:italic r:id="rId38"/>
    </p:embeddedFont>
    <p:embeddedFont>
      <p:font typeface="Ostrich Sans Rounded" panose="02000508000000020004" pitchFamily="2" charset="0"/>
      <p:regular r:id="rId39"/>
    </p:embeddedFont>
    <p:embeddedFont>
      <p:font typeface="Segoe UI" panose="020B0502040204020203" pitchFamily="34" charset="0"/>
      <p:regular r:id="rId40"/>
      <p:bold r:id="rId41"/>
      <p:italic r:id="rId42"/>
      <p:boldItalic r:id="rId43"/>
    </p:embeddedFont>
    <p:embeddedFont>
      <p:font typeface="Segoe UI Semibold" panose="020B0702040204020203" pitchFamily="34" charset="0"/>
      <p:bold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C81"/>
    <a:srgbClr val="7C9DB7"/>
    <a:srgbClr val="B5C7D3"/>
    <a:srgbClr val="E2E7EA"/>
    <a:srgbClr val="FF6456"/>
    <a:srgbClr val="5882A5"/>
    <a:srgbClr val="F5B895"/>
    <a:srgbClr val="F2D6AE"/>
    <a:srgbClr val="84898C"/>
    <a:srgbClr val="A58D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688" autoAdjust="0"/>
  </p:normalViewPr>
  <p:slideViewPr>
    <p:cSldViewPr snapToGrid="0">
      <p:cViewPr>
        <p:scale>
          <a:sx n="66" d="100"/>
          <a:sy n="66" d="100"/>
        </p:scale>
        <p:origin x="2352" y="1410"/>
      </p:cViewPr>
      <p:guideLst/>
    </p:cSldViewPr>
  </p:slideViewPr>
  <p:notesTextViewPr>
    <p:cViewPr>
      <p:scale>
        <a:sx n="1" d="1"/>
        <a:sy n="1" d="1"/>
      </p:scale>
      <p:origin x="0" y="0"/>
    </p:cViewPr>
  </p:notesTextViewPr>
  <p:notesViewPr>
    <p:cSldViewPr snapToGrid="0">
      <p:cViewPr varScale="1">
        <p:scale>
          <a:sx n="92" d="100"/>
          <a:sy n="92"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1D49B142-3CF2-45A6-97F6-67C102C3FE96}" type="datetimeFigureOut">
              <a:rPr lang="en-US" smtClean="0"/>
              <a:t>5/27/2020</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42C819DE-7AE7-43B1-9EB8-0F6CA26EC42C}" type="slidenum">
              <a:rPr lang="en-US" smtClean="0"/>
              <a:t>‹Nr.›</a:t>
            </a:fld>
            <a:endParaRPr lang="en-US"/>
          </a:p>
        </p:txBody>
      </p:sp>
    </p:spTree>
    <p:extLst>
      <p:ext uri="{BB962C8B-B14F-4D97-AF65-F5344CB8AC3E}">
        <p14:creationId xmlns:p14="http://schemas.microsoft.com/office/powerpoint/2010/main" val="38072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orsten-butz.de/psconfeu201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github.com/psconfeu/202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iki/Ryq"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iki/Ra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16.png"/></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iki/Rd4"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horsten-butz.de/"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slidingwindows.de/?feed=slw-mp3" TargetMode="External"/><Relationship Id="rId4" Type="http://schemas.openxmlformats.org/officeDocument/2006/relationships/hyperlink" Target="http://www.slidingwindows.de/?feed=slw-aac"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psconfeu/202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thorsten-butz.de/psconfeu201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sconf.eu/"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witter.com/psconfe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50" y="4767262"/>
            <a:ext cx="5943600" cy="3900488"/>
          </a:xfrm>
        </p:spPr>
        <p:txBody>
          <a:bodyPr/>
          <a:lstStyle/>
          <a:p>
            <a:r>
              <a:rPr lang="en-US"/>
              <a:t># Abstract</a:t>
            </a:r>
          </a:p>
          <a:p>
            <a:r>
              <a:rPr lang="en-US" b="1"/>
              <a:t>Querying Wikidata with a glimpse of SPARQL</a:t>
            </a:r>
          </a:p>
          <a:p>
            <a:br>
              <a:rPr lang="en-US"/>
            </a:br>
            <a:r>
              <a:rPr lang="en-US"/>
              <a:t>Wikidata represents the underlying basement of Wikipedia, it's the collaboratively edited </a:t>
            </a:r>
          </a:p>
          <a:p>
            <a:r>
              <a:rPr lang="en-US"/>
              <a:t>knowledge base filling up Wikipedia with data.</a:t>
            </a:r>
          </a:p>
          <a:p>
            <a:r>
              <a:rPr lang="en-US"/>
              <a:t>Querying Wikidata enables you to gain access to to a universe of information, </a:t>
            </a:r>
          </a:p>
          <a:p>
            <a:r>
              <a:rPr lang="en-US"/>
              <a:t>just in case you know how to answer the right questions.</a:t>
            </a:r>
          </a:p>
          <a:p>
            <a:br>
              <a:rPr lang="en-US"/>
            </a:br>
            <a:r>
              <a:rPr lang="en-US"/>
              <a:t>This session provides an insight to wikidata/wikimedia queries by SPARQL, the semantic </a:t>
            </a:r>
          </a:p>
          <a:p>
            <a:r>
              <a:rPr lang="en-US"/>
              <a:t>query language from W3C. </a:t>
            </a:r>
          </a:p>
          <a:p>
            <a:br>
              <a:rPr lang="en-US"/>
            </a:br>
            <a:r>
              <a:rPr lang="en-US"/>
              <a:t>After you watched this, you will be able to embed  SPARQL queries inside your PowerShell </a:t>
            </a:r>
          </a:p>
          <a:p>
            <a:r>
              <a:rPr lang="en-US"/>
              <a:t>code. </a:t>
            </a:r>
          </a:p>
          <a:p>
            <a:br>
              <a:rPr lang="en-US"/>
            </a:br>
            <a:endParaRPr lang="en-US"/>
          </a:p>
        </p:txBody>
      </p:sp>
      <p:sp>
        <p:nvSpPr>
          <p:cNvPr id="4" name="Slide Number Placeholder 3"/>
          <p:cNvSpPr>
            <a:spLocks noGrp="1"/>
          </p:cNvSpPr>
          <p:nvPr>
            <p:ph type="sldNum" sz="quarter" idx="5"/>
          </p:nvPr>
        </p:nvSpPr>
        <p:spPr/>
        <p:txBody>
          <a:bodyPr/>
          <a:lstStyle/>
          <a:p>
            <a:fld id="{42C819DE-7AE7-43B1-9EB8-0F6CA26EC42C}" type="slidenum">
              <a:rPr lang="en-US" smtClean="0"/>
              <a:t>1</a:t>
            </a:fld>
            <a:endParaRPr lang="en-US"/>
          </a:p>
        </p:txBody>
      </p:sp>
    </p:spTree>
    <p:extLst>
      <p:ext uri="{BB962C8B-B14F-4D97-AF65-F5344CB8AC3E}">
        <p14:creationId xmlns:p14="http://schemas.microsoft.com/office/powerpoint/2010/main" val="2226399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de-DE" b="1"/>
              <a:t>Reference:</a:t>
            </a:r>
          </a:p>
          <a:p>
            <a:r>
              <a:rPr lang="de-DE"/>
              <a:t>https://en.wikipedia.org/wiki/Semantic_triple</a:t>
            </a:r>
          </a:p>
        </p:txBody>
      </p:sp>
      <p:sp>
        <p:nvSpPr>
          <p:cNvPr id="4" name="Foliennummernplatzhalter 3"/>
          <p:cNvSpPr>
            <a:spLocks noGrp="1"/>
          </p:cNvSpPr>
          <p:nvPr>
            <p:ph type="sldNum" sz="quarter" idx="5"/>
          </p:nvPr>
        </p:nvSpPr>
        <p:spPr/>
        <p:txBody>
          <a:bodyPr/>
          <a:lstStyle/>
          <a:p>
            <a:fld id="{42C819DE-7AE7-43B1-9EB8-0F6CA26EC42C}" type="slidenum">
              <a:rPr lang="en-US" smtClean="0"/>
              <a:t>10</a:t>
            </a:fld>
            <a:endParaRPr lang="en-US"/>
          </a:p>
        </p:txBody>
      </p:sp>
    </p:spTree>
    <p:extLst>
      <p:ext uri="{BB962C8B-B14F-4D97-AF65-F5344CB8AC3E}">
        <p14:creationId xmlns:p14="http://schemas.microsoft.com/office/powerpoint/2010/main" val="268014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50" y="4767261"/>
            <a:ext cx="5943600" cy="4641719"/>
          </a:xfrm>
        </p:spPr>
        <p:txBody>
          <a:bodyPr/>
          <a:lstStyle/>
          <a:p>
            <a:r>
              <a:rPr lang="de-DE" sz="1100" b="1" i="1">
                <a:solidFill>
                  <a:srgbClr val="006400"/>
                </a:solidFill>
                <a:latin typeface="Consolas" panose="020B0609020204030204" pitchFamily="49" charset="0"/>
              </a:rPr>
              <a:t># Demo C: P</a:t>
            </a:r>
            <a:r>
              <a:rPr lang="de-DE" sz="1100" i="1">
                <a:solidFill>
                  <a:srgbClr val="006400"/>
                </a:solidFill>
                <a:latin typeface="Consolas" panose="020B0609020204030204" pitchFamily="49" charset="0"/>
              </a:rPr>
              <a:t>eople at Microsoft</a:t>
            </a:r>
          </a:p>
          <a:p>
            <a:endParaRPr lang="de-DE" sz="1100" i="1">
              <a:solidFill>
                <a:srgbClr val="006400"/>
              </a:solidFill>
              <a:latin typeface="Consolas" panose="020B0609020204030204" pitchFamily="49" charset="0"/>
            </a:endParaRPr>
          </a:p>
          <a:p>
            <a:r>
              <a:rPr lang="de-DE" sz="1100" i="1">
                <a:solidFill>
                  <a:srgbClr val="006400"/>
                </a:solidFill>
                <a:latin typeface="Consolas" panose="020B0609020204030204" pitchFamily="49" charset="0"/>
              </a:rPr>
              <a:t># What was founded by Paul and Bill? </a:t>
            </a:r>
          </a:p>
          <a:p>
            <a:r>
              <a:rPr lang="de-DE" sz="1100">
                <a:solidFill>
                  <a:srgbClr val="00008B"/>
                </a:solidFill>
                <a:latin typeface="Consolas" panose="020B0609020204030204" pitchFamily="49" charset="0"/>
              </a:rPr>
              <a:t>SELECT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?companyLabel</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WHERE</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SERVICE</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label</a:t>
            </a:r>
            <a:r>
              <a:rPr lang="de-DE" sz="1100">
                <a:solidFill>
                  <a:srgbClr val="333333"/>
                </a:solidFill>
                <a:latin typeface="Consolas" panose="020B0609020204030204" pitchFamily="49" charset="0"/>
              </a:rPr>
              <a:t> { </a:t>
            </a:r>
            <a:r>
              <a:rPr lang="de-DE" sz="1100">
                <a:solidFill>
                  <a:srgbClr val="00008B"/>
                </a:solidFill>
                <a:latin typeface="Consolas" panose="020B0609020204030204" pitchFamily="49" charset="0"/>
              </a:rPr>
              <a:t>bd:</a:t>
            </a:r>
            <a:r>
              <a:rPr lang="de-DE" sz="1100">
                <a:solidFill>
                  <a:srgbClr val="FF4500"/>
                </a:solidFill>
                <a:latin typeface="Consolas" panose="020B0609020204030204" pitchFamily="49" charset="0"/>
              </a:rPr>
              <a:t>serviceParam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language</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[AUTO_LANGUAGE],en</a:t>
            </a:r>
            <a:r>
              <a:rPr lang="de-DE" sz="1100">
                <a:solidFill>
                  <a:srgbClr val="000000"/>
                </a:solidFill>
                <a:latin typeface="Consolas" panose="020B0609020204030204" pitchFamily="49" charset="0"/>
              </a:rPr>
              <a:t>"</a:t>
            </a:r>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?company</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P112</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Q162005</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Q5284</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a:t>
            </a:r>
          </a:p>
          <a:p>
            <a:endParaRPr lang="de-DE" sz="1100" i="1">
              <a:solidFill>
                <a:srgbClr val="006400"/>
              </a:solidFill>
              <a:latin typeface="Consolas" panose="020B0609020204030204" pitchFamily="49" charset="0"/>
            </a:endParaRPr>
          </a:p>
          <a:p>
            <a:r>
              <a:rPr lang="de-DE" sz="1100" i="1">
                <a:solidFill>
                  <a:srgbClr val="006400"/>
                </a:solidFill>
                <a:latin typeface="Consolas" panose="020B0609020204030204" pitchFamily="49" charset="0"/>
              </a:rPr>
              <a:t># Microsoft employees</a:t>
            </a:r>
            <a:endParaRPr lang="de-DE" sz="1100">
              <a:solidFill>
                <a:srgbClr val="333333"/>
              </a:solidFill>
              <a:latin typeface="Consolas" panose="020B0609020204030204" pitchFamily="49" charset="0"/>
            </a:endParaRPr>
          </a:p>
          <a:p>
            <a:r>
              <a:rPr lang="de-DE" sz="1100">
                <a:solidFill>
                  <a:srgbClr val="00008B"/>
                </a:solidFill>
                <a:latin typeface="Consolas" panose="020B0609020204030204" pitchFamily="49" charset="0"/>
              </a:rPr>
              <a:t>SELECT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?itemLabel</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?GitHub_username</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?notable_workLabel</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WHERE</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SERVICE</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label</a:t>
            </a:r>
            <a:r>
              <a:rPr lang="de-DE" sz="1100">
                <a:solidFill>
                  <a:srgbClr val="333333"/>
                </a:solidFill>
                <a:latin typeface="Consolas" panose="020B0609020204030204" pitchFamily="49" charset="0"/>
              </a:rPr>
              <a:t> { </a:t>
            </a:r>
            <a:r>
              <a:rPr lang="de-DE" sz="1100">
                <a:solidFill>
                  <a:srgbClr val="00008B"/>
                </a:solidFill>
                <a:latin typeface="Consolas" panose="020B0609020204030204" pitchFamily="49" charset="0"/>
              </a:rPr>
              <a:t>bd:</a:t>
            </a:r>
            <a:r>
              <a:rPr lang="de-DE" sz="1100">
                <a:solidFill>
                  <a:srgbClr val="FF4500"/>
                </a:solidFill>
                <a:latin typeface="Consolas" panose="020B0609020204030204" pitchFamily="49" charset="0"/>
              </a:rPr>
              <a:t>serviceParam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language</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[AUTO_LANGUAGE],en</a:t>
            </a:r>
            <a:r>
              <a:rPr lang="de-DE" sz="1100">
                <a:solidFill>
                  <a:srgbClr val="000000"/>
                </a:solidFill>
                <a:latin typeface="Consolas" panose="020B0609020204030204" pitchFamily="49" charset="0"/>
              </a:rPr>
              <a:t>"</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P108</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Q2283</a:t>
            </a:r>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 has employer MSFT</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P2037</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?GitHub_username</a:t>
            </a:r>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 has a Github username</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P800</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?notable_work</a:t>
            </a:r>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 has a notable work</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p>
          <a:p>
            <a:endParaRPr lang="de-DE" sz="1100">
              <a:solidFill>
                <a:srgbClr val="333333"/>
              </a:solidFill>
              <a:latin typeface="Consolas" panose="020B0609020204030204" pitchFamily="49" charset="0"/>
            </a:endParaRPr>
          </a:p>
          <a:p>
            <a:endParaRPr lang="de-DE" sz="1100">
              <a:solidFill>
                <a:srgbClr val="333333"/>
              </a:solidFill>
              <a:latin typeface="Consolas" panose="020B0609020204030204" pitchFamily="49" charset="0"/>
            </a:endParaRPr>
          </a:p>
          <a:p>
            <a:r>
              <a:rPr lang="de-DE">
                <a:solidFill>
                  <a:srgbClr val="333333"/>
                </a:solidFill>
              </a:rPr>
              <a:t>You will find the complete set of example files here: </a:t>
            </a:r>
          </a:p>
          <a:p>
            <a:r>
              <a:rPr lang="de-DE">
                <a:solidFill>
                  <a:srgbClr val="333333"/>
                </a:solidFill>
                <a:hlinkClick r:id="rId3"/>
              </a:rPr>
              <a:t>https://www.thorsten-butz.de/psconfeu2020/</a:t>
            </a:r>
            <a:endParaRPr lang="de-DE">
              <a:solidFill>
                <a:srgbClr val="333333"/>
              </a:solidFill>
            </a:endParaRPr>
          </a:p>
          <a:p>
            <a:r>
              <a:rPr lang="de-DE">
                <a:solidFill>
                  <a:srgbClr val="333333"/>
                </a:solidFill>
                <a:hlinkClick r:id="rId4"/>
              </a:rPr>
              <a:t>https://github.com/psconfeu/2020</a:t>
            </a:r>
            <a:endParaRPr lang="de-DE">
              <a:solidFill>
                <a:srgbClr val="333333"/>
              </a:solidFill>
            </a:endParaRPr>
          </a:p>
          <a:p>
            <a:endParaRPr lang="de-DE" sz="1100">
              <a:solidFill>
                <a:srgbClr val="333333"/>
              </a:solidFill>
              <a:latin typeface="Consolas" panose="020B0609020204030204" pitchFamily="49" charset="0"/>
            </a:endParaRPr>
          </a:p>
          <a:p>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p>
          <a:p>
            <a:endParaRPr lang="de-DE" sz="1100" i="1">
              <a:solidFill>
                <a:srgbClr val="006400"/>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42C819DE-7AE7-43B1-9EB8-0F6CA26EC42C}" type="slidenum">
              <a:rPr lang="en-US" smtClean="0"/>
              <a:t>11</a:t>
            </a:fld>
            <a:endParaRPr lang="en-US"/>
          </a:p>
        </p:txBody>
      </p:sp>
    </p:spTree>
    <p:extLst>
      <p:ext uri="{BB962C8B-B14F-4D97-AF65-F5344CB8AC3E}">
        <p14:creationId xmlns:p14="http://schemas.microsoft.com/office/powerpoint/2010/main" val="2435813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de-DE" sz="1100" i="1">
                <a:solidFill>
                  <a:srgbClr val="006400"/>
                </a:solidFill>
                <a:latin typeface="Consolas" panose="020B0609020204030204" pitchFamily="49" charset="0"/>
              </a:rPr>
              <a:t># The founder of MSFT. We had that before … </a:t>
            </a:r>
            <a:endParaRPr lang="de-DE" sz="1100">
              <a:solidFill>
                <a:srgbClr val="333333"/>
              </a:solidFill>
              <a:latin typeface="Consolas" panose="020B0609020204030204" pitchFamily="49" charset="0"/>
            </a:endParaRPr>
          </a:p>
          <a:p>
            <a:endParaRPr lang="de-DE" sz="1100">
              <a:solidFill>
                <a:srgbClr val="00008B"/>
              </a:solidFill>
              <a:latin typeface="Consolas" panose="020B0609020204030204" pitchFamily="49" charset="0"/>
            </a:endParaRPr>
          </a:p>
          <a:p>
            <a:r>
              <a:rPr lang="de-DE" sz="1100">
                <a:solidFill>
                  <a:srgbClr val="00008B"/>
                </a:solidFill>
                <a:latin typeface="Consolas" panose="020B0609020204030204" pitchFamily="49" charset="0"/>
              </a:rPr>
              <a:t>SELECT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?companyLabel</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WHERE</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SERVICE</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label</a:t>
            </a:r>
            <a:r>
              <a:rPr lang="de-DE" sz="1100">
                <a:solidFill>
                  <a:srgbClr val="333333"/>
                </a:solidFill>
                <a:latin typeface="Consolas" panose="020B0609020204030204" pitchFamily="49" charset="0"/>
              </a:rPr>
              <a:t> { </a:t>
            </a:r>
          </a:p>
          <a:p>
            <a:r>
              <a:rPr lang="de-DE" sz="1100">
                <a:solidFill>
                  <a:srgbClr val="00008B"/>
                </a:solidFill>
                <a:latin typeface="Consolas" panose="020B0609020204030204" pitchFamily="49" charset="0"/>
              </a:rPr>
              <a:t>      bd:</a:t>
            </a:r>
            <a:r>
              <a:rPr lang="de-DE" sz="1100">
                <a:solidFill>
                  <a:srgbClr val="FF4500"/>
                </a:solidFill>
                <a:latin typeface="Consolas" panose="020B0609020204030204" pitchFamily="49" charset="0"/>
              </a:rPr>
              <a:t>serviceParam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language</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[AUTO_LANGUAGE],en</a:t>
            </a:r>
            <a:r>
              <a:rPr lang="de-DE" sz="1100">
                <a:solidFill>
                  <a:srgbClr val="000000"/>
                </a:solidFill>
                <a:latin typeface="Consolas" panose="020B0609020204030204" pitchFamily="49" charset="0"/>
              </a:rPr>
              <a:t>"</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?company</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P112</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Q162005</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Q5284</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a:t>
            </a:r>
          </a:p>
          <a:p>
            <a:endParaRPr lang="de-DE" sz="1100"/>
          </a:p>
        </p:txBody>
      </p:sp>
      <p:sp>
        <p:nvSpPr>
          <p:cNvPr id="4" name="Foliennummernplatzhalter 3"/>
          <p:cNvSpPr>
            <a:spLocks noGrp="1"/>
          </p:cNvSpPr>
          <p:nvPr>
            <p:ph type="sldNum" sz="quarter" idx="5"/>
          </p:nvPr>
        </p:nvSpPr>
        <p:spPr/>
        <p:txBody>
          <a:bodyPr/>
          <a:lstStyle/>
          <a:p>
            <a:fld id="{42C819DE-7AE7-43B1-9EB8-0F6CA26EC42C}" type="slidenum">
              <a:rPr lang="en-US" smtClean="0"/>
              <a:t>12</a:t>
            </a:fld>
            <a:endParaRPr lang="en-US"/>
          </a:p>
        </p:txBody>
      </p:sp>
    </p:spTree>
    <p:extLst>
      <p:ext uri="{BB962C8B-B14F-4D97-AF65-F5344CB8AC3E}">
        <p14:creationId xmlns:p14="http://schemas.microsoft.com/office/powerpoint/2010/main" val="348662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de-DE" b="1"/>
              <a:t>The query:</a:t>
            </a:r>
          </a:p>
          <a:p>
            <a:r>
              <a:rPr lang="de-DE"/>
              <a:t>https://w.wiki/Ryp</a:t>
            </a:r>
          </a:p>
        </p:txBody>
      </p:sp>
      <p:sp>
        <p:nvSpPr>
          <p:cNvPr id="4" name="Foliennummernplatzhalter 3"/>
          <p:cNvSpPr>
            <a:spLocks noGrp="1"/>
          </p:cNvSpPr>
          <p:nvPr>
            <p:ph type="sldNum" sz="quarter" idx="5"/>
          </p:nvPr>
        </p:nvSpPr>
        <p:spPr/>
        <p:txBody>
          <a:bodyPr/>
          <a:lstStyle/>
          <a:p>
            <a:fld id="{42C819DE-7AE7-43B1-9EB8-0F6CA26EC42C}" type="slidenum">
              <a:rPr lang="en-US" smtClean="0"/>
              <a:t>13</a:t>
            </a:fld>
            <a:endParaRPr lang="en-US"/>
          </a:p>
        </p:txBody>
      </p:sp>
    </p:spTree>
    <p:extLst>
      <p:ext uri="{BB962C8B-B14F-4D97-AF65-F5344CB8AC3E}">
        <p14:creationId xmlns:p14="http://schemas.microsoft.com/office/powerpoint/2010/main" val="104701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de-DE" b="1"/>
              <a:t>The query: </a:t>
            </a:r>
          </a:p>
          <a:p>
            <a:r>
              <a:rPr lang="de-DE"/>
              <a:t>https://w.wiki/RaH</a:t>
            </a:r>
          </a:p>
        </p:txBody>
      </p:sp>
      <p:sp>
        <p:nvSpPr>
          <p:cNvPr id="4" name="Foliennummernplatzhalter 3"/>
          <p:cNvSpPr>
            <a:spLocks noGrp="1"/>
          </p:cNvSpPr>
          <p:nvPr>
            <p:ph type="sldNum" sz="quarter" idx="5"/>
          </p:nvPr>
        </p:nvSpPr>
        <p:spPr/>
        <p:txBody>
          <a:bodyPr/>
          <a:lstStyle/>
          <a:p>
            <a:fld id="{42C819DE-7AE7-43B1-9EB8-0F6CA26EC42C}" type="slidenum">
              <a:rPr lang="en-US" smtClean="0"/>
              <a:t>14</a:t>
            </a:fld>
            <a:endParaRPr lang="en-US"/>
          </a:p>
        </p:txBody>
      </p:sp>
    </p:spTree>
    <p:extLst>
      <p:ext uri="{BB962C8B-B14F-4D97-AF65-F5344CB8AC3E}">
        <p14:creationId xmlns:p14="http://schemas.microsoft.com/office/powerpoint/2010/main" val="3722221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50" y="4767262"/>
            <a:ext cx="5943600" cy="3900488"/>
          </a:xfrm>
        </p:spPr>
        <p:txBody>
          <a:bodyPr/>
          <a:lstStyle/>
          <a:p>
            <a:r>
              <a:rPr lang="en-US" b="1"/>
              <a:t>The query: </a:t>
            </a:r>
          </a:p>
          <a:p>
            <a:r>
              <a:rPr lang="de-DE">
                <a:hlinkClick r:id="rId3"/>
              </a:rPr>
              <a:t>https://w.wiki/Ryq</a:t>
            </a:r>
            <a:endParaRPr lang="de-DE"/>
          </a:p>
          <a:p>
            <a:endParaRPr lang="de-DE"/>
          </a:p>
        </p:txBody>
      </p:sp>
      <p:sp>
        <p:nvSpPr>
          <p:cNvPr id="4" name="Foliennummernplatzhalter 3"/>
          <p:cNvSpPr>
            <a:spLocks noGrp="1"/>
          </p:cNvSpPr>
          <p:nvPr>
            <p:ph type="sldNum" sz="quarter" idx="5"/>
          </p:nvPr>
        </p:nvSpPr>
        <p:spPr/>
        <p:txBody>
          <a:bodyPr/>
          <a:lstStyle/>
          <a:p>
            <a:fld id="{42C819DE-7AE7-43B1-9EB8-0F6CA26EC42C}" type="slidenum">
              <a:rPr lang="en-US" smtClean="0"/>
              <a:t>15</a:t>
            </a:fld>
            <a:endParaRPr lang="en-US"/>
          </a:p>
        </p:txBody>
      </p:sp>
    </p:spTree>
    <p:extLst>
      <p:ext uri="{BB962C8B-B14F-4D97-AF65-F5344CB8AC3E}">
        <p14:creationId xmlns:p14="http://schemas.microsoft.com/office/powerpoint/2010/main" val="18106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50" y="4767262"/>
            <a:ext cx="5943600" cy="39004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a:t>The query: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hlinkClick r:id="rId3"/>
              </a:rPr>
              <a:t>https://w.wiki/RaM</a:t>
            </a:r>
            <a:endParaRPr lang="de-DE"/>
          </a:p>
          <a:p>
            <a:pPr>
              <a:defRPr/>
            </a:pPr>
            <a:r>
              <a:rPr lang="en-US"/>
              <a:t>Y</a:t>
            </a:r>
            <a:r>
              <a:rPr lang="en-DE"/>
              <a:t>o</a:t>
            </a:r>
            <a:r>
              <a:rPr lang="de-DE"/>
              <a:t>u</a:t>
            </a:r>
            <a:r>
              <a:rPr lang="en-DE"/>
              <a:t> </a:t>
            </a:r>
            <a:r>
              <a:rPr lang="de-DE"/>
              <a:t>c</a:t>
            </a:r>
            <a:r>
              <a:rPr lang="en-DE"/>
              <a:t>a</a:t>
            </a:r>
            <a:r>
              <a:rPr lang="de-DE"/>
              <a:t>n</a:t>
            </a:r>
            <a:r>
              <a:rPr lang="en-DE"/>
              <a:t> </a:t>
            </a:r>
            <a:r>
              <a:rPr lang="de-DE"/>
              <a:t>a</a:t>
            </a:r>
            <a:r>
              <a:rPr lang="en-DE"/>
              <a:t>lso click on the </a:t>
            </a:r>
            <a:r>
              <a:rPr lang="de-DE"/>
              <a:t>W</a:t>
            </a:r>
            <a:r>
              <a:rPr lang="en-DE"/>
              <a:t>IKIDTA </a:t>
            </a:r>
            <a:r>
              <a:rPr lang="de-DE"/>
              <a:t>o</a:t>
            </a:r>
            <a:r>
              <a:rPr lang="en-DE"/>
              <a:t>n </a:t>
            </a:r>
            <a:r>
              <a:rPr lang="de-DE"/>
              <a:t>t</a:t>
            </a:r>
            <a:r>
              <a:rPr lang="en-DE"/>
              <a:t>h</a:t>
            </a:r>
            <a:r>
              <a:rPr lang="de-DE"/>
              <a:t>e</a:t>
            </a:r>
            <a:r>
              <a:rPr lang="en-DE"/>
              <a:t> </a:t>
            </a:r>
            <a:r>
              <a:rPr lang="de-DE"/>
              <a:t>s</a:t>
            </a:r>
            <a:r>
              <a:rPr lang="en-DE"/>
              <a:t>l</a:t>
            </a:r>
            <a:r>
              <a:rPr lang="de-DE"/>
              <a:t>i</a:t>
            </a:r>
            <a:r>
              <a:rPr lang="en-DE"/>
              <a:t>d</a:t>
            </a:r>
            <a:r>
              <a:rPr lang="de-DE"/>
              <a:t>e</a:t>
            </a:r>
            <a:r>
              <a:rPr lang="en-US"/>
              <a:t>.</a:t>
            </a:r>
          </a:p>
          <a:p>
            <a:pPr>
              <a:defRPr/>
            </a:pPr>
            <a:endParaRPr lang="en-DE"/>
          </a:p>
          <a:p>
            <a:pPr marL="0" marR="0" lvl="0" indent="0" algn="l" defTabSz="914400" rtl="0" eaLnBrk="1" fontAlgn="auto" latinLnBrk="0" hangingPunct="1">
              <a:lnSpc>
                <a:spcPct val="100000"/>
              </a:lnSpc>
              <a:spcBef>
                <a:spcPts val="0"/>
              </a:spcBef>
              <a:spcAft>
                <a:spcPts val="0"/>
              </a:spcAft>
              <a:buClrTx/>
              <a:buSzTx/>
              <a:buFontTx/>
              <a:buNone/>
              <a:tabLst/>
              <a:defRPr/>
            </a:pPr>
            <a:endParaRPr lang="en-DE"/>
          </a:p>
          <a:p>
            <a:endParaRPr lang="en-DE"/>
          </a:p>
          <a:p>
            <a:endParaRPr lang="de-DE"/>
          </a:p>
        </p:txBody>
      </p:sp>
      <p:sp>
        <p:nvSpPr>
          <p:cNvPr id="4" name="Foliennummernplatzhalter 3"/>
          <p:cNvSpPr>
            <a:spLocks noGrp="1"/>
          </p:cNvSpPr>
          <p:nvPr>
            <p:ph type="sldNum" sz="quarter" idx="5"/>
          </p:nvPr>
        </p:nvSpPr>
        <p:spPr/>
        <p:txBody>
          <a:bodyPr/>
          <a:lstStyle/>
          <a:p>
            <a:fld id="{42C819DE-7AE7-43B1-9EB8-0F6CA26EC42C}" type="slidenum">
              <a:rPr lang="en-US" smtClean="0"/>
              <a:t>16</a:t>
            </a:fld>
            <a:endParaRPr lang="en-US"/>
          </a:p>
        </p:txBody>
      </p:sp>
      <p:pic>
        <p:nvPicPr>
          <p:cNvPr id="5" name="Grafik 4">
            <a:extLst>
              <a:ext uri="{FF2B5EF4-FFF2-40B4-BE49-F238E27FC236}">
                <a16:creationId xmlns:a16="http://schemas.microsoft.com/office/drawing/2014/main" id="{04FAAB46-1944-4F19-BA55-B73CE4D38C5B}"/>
              </a:ext>
            </a:extLst>
          </p:cNvPr>
          <p:cNvPicPr>
            <a:picLocks noChangeAspect="1"/>
          </p:cNvPicPr>
          <p:nvPr/>
        </p:nvPicPr>
        <p:blipFill>
          <a:blip r:embed="rId4"/>
          <a:stretch>
            <a:fillRect/>
          </a:stretch>
        </p:blipFill>
        <p:spPr>
          <a:xfrm>
            <a:off x="383830" y="5860132"/>
            <a:ext cx="6026840" cy="1387389"/>
          </a:xfrm>
          <a:prstGeom prst="rect">
            <a:avLst/>
          </a:prstGeom>
        </p:spPr>
      </p:pic>
    </p:spTree>
    <p:extLst>
      <p:ext uri="{BB962C8B-B14F-4D97-AF65-F5344CB8AC3E}">
        <p14:creationId xmlns:p14="http://schemas.microsoft.com/office/powerpoint/2010/main" val="3702047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de-DE" b="1"/>
              <a:t>SPARQL Examples:</a:t>
            </a:r>
          </a:p>
          <a:p>
            <a:r>
              <a:rPr lang="de-DE"/>
              <a:t>https://www.wikidata.org/wiki/Wikidata:SPARQL_query_service/queries/examples</a:t>
            </a:r>
          </a:p>
          <a:p>
            <a:r>
              <a:rPr lang="de-DE"/>
              <a:t>https://www.w3.org/2009/Talks/0615-qbe/</a:t>
            </a:r>
          </a:p>
        </p:txBody>
      </p:sp>
      <p:sp>
        <p:nvSpPr>
          <p:cNvPr id="4" name="Foliennummernplatzhalter 3"/>
          <p:cNvSpPr>
            <a:spLocks noGrp="1"/>
          </p:cNvSpPr>
          <p:nvPr>
            <p:ph type="sldNum" sz="quarter" idx="5"/>
          </p:nvPr>
        </p:nvSpPr>
        <p:spPr/>
        <p:txBody>
          <a:bodyPr/>
          <a:lstStyle/>
          <a:p>
            <a:fld id="{42C819DE-7AE7-43B1-9EB8-0F6CA26EC42C}" type="slidenum">
              <a:rPr lang="en-US" smtClean="0"/>
              <a:t>17</a:t>
            </a:fld>
            <a:endParaRPr lang="en-US"/>
          </a:p>
        </p:txBody>
      </p:sp>
    </p:spTree>
    <p:extLst>
      <p:ext uri="{BB962C8B-B14F-4D97-AF65-F5344CB8AC3E}">
        <p14:creationId xmlns:p14="http://schemas.microsoft.com/office/powerpoint/2010/main" val="510172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49" y="4767262"/>
            <a:ext cx="5943599" cy="3900488"/>
          </a:xfrm>
        </p:spPr>
        <p:txBody>
          <a:bodyPr/>
          <a:lstStyle/>
          <a:p>
            <a:r>
              <a:rPr lang="en-US" b="1"/>
              <a:t>Reference: </a:t>
            </a:r>
          </a:p>
          <a:p>
            <a:r>
              <a:rPr lang="en-US"/>
              <a:t>https://en.wikipedia.org/wiki/Stevenote</a:t>
            </a:r>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18</a:t>
            </a:fld>
            <a:endParaRPr lang="en-US"/>
          </a:p>
        </p:txBody>
      </p:sp>
    </p:spTree>
    <p:extLst>
      <p:ext uri="{BB962C8B-B14F-4D97-AF65-F5344CB8AC3E}">
        <p14:creationId xmlns:p14="http://schemas.microsoft.com/office/powerpoint/2010/main" val="215277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en-US" b="1"/>
              <a:t>The query: </a:t>
            </a:r>
          </a:p>
          <a:p>
            <a:r>
              <a:rPr lang="de-DE">
                <a:hlinkClick r:id="rId3"/>
              </a:rPr>
              <a:t>https://w.wiki/Rd4</a:t>
            </a:r>
            <a:endParaRPr lang="de-DE"/>
          </a:p>
          <a:p>
            <a:endParaRPr lang="de-DE"/>
          </a:p>
          <a:p>
            <a:endParaRPr lang="de-DE"/>
          </a:p>
        </p:txBody>
      </p:sp>
      <p:sp>
        <p:nvSpPr>
          <p:cNvPr id="4" name="Foliennummernplatzhalter 3"/>
          <p:cNvSpPr>
            <a:spLocks noGrp="1"/>
          </p:cNvSpPr>
          <p:nvPr>
            <p:ph type="sldNum" sz="quarter" idx="5"/>
          </p:nvPr>
        </p:nvSpPr>
        <p:spPr/>
        <p:txBody>
          <a:bodyPr/>
          <a:lstStyle/>
          <a:p>
            <a:fld id="{42C819DE-7AE7-43B1-9EB8-0F6CA26EC42C}" type="slidenum">
              <a:rPr lang="en-US" smtClean="0"/>
              <a:t>19</a:t>
            </a:fld>
            <a:endParaRPr lang="en-US"/>
          </a:p>
        </p:txBody>
      </p:sp>
      <p:pic>
        <p:nvPicPr>
          <p:cNvPr id="5" name="Grafik 4">
            <a:extLst>
              <a:ext uri="{FF2B5EF4-FFF2-40B4-BE49-F238E27FC236}">
                <a16:creationId xmlns:a16="http://schemas.microsoft.com/office/drawing/2014/main" id="{6D91596C-4D8C-459C-B6CF-87ED72CFC6AC}"/>
              </a:ext>
            </a:extLst>
          </p:cNvPr>
          <p:cNvPicPr>
            <a:picLocks noChangeAspect="1"/>
          </p:cNvPicPr>
          <p:nvPr/>
        </p:nvPicPr>
        <p:blipFill>
          <a:blip r:embed="rId4"/>
          <a:stretch>
            <a:fillRect/>
          </a:stretch>
        </p:blipFill>
        <p:spPr>
          <a:xfrm>
            <a:off x="425449" y="5503731"/>
            <a:ext cx="4327526" cy="3740053"/>
          </a:xfrm>
          <a:prstGeom prst="rect">
            <a:avLst/>
          </a:prstGeom>
        </p:spPr>
      </p:pic>
    </p:spTree>
    <p:extLst>
      <p:ext uri="{BB962C8B-B14F-4D97-AF65-F5344CB8AC3E}">
        <p14:creationId xmlns:p14="http://schemas.microsoft.com/office/powerpoint/2010/main" val="234575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49" y="4767262"/>
            <a:ext cx="5943599" cy="39004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Thank you!</a:t>
            </a:r>
            <a:endParaRPr lang="en-US" dirty="0"/>
          </a:p>
          <a:p>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2</a:t>
            </a:fld>
            <a:endParaRPr lang="en-US"/>
          </a:p>
        </p:txBody>
      </p:sp>
    </p:spTree>
    <p:extLst>
      <p:ext uri="{BB962C8B-B14F-4D97-AF65-F5344CB8AC3E}">
        <p14:creationId xmlns:p14="http://schemas.microsoft.com/office/powerpoint/2010/main" val="231897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49" y="4767262"/>
            <a:ext cx="5943599" cy="39004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Thanks </a:t>
            </a:r>
            <a:r>
              <a:rPr lang="en-US"/>
              <a:t>for your attention. </a:t>
            </a:r>
          </a:p>
          <a:p>
            <a:pPr>
              <a:defRPr/>
            </a:pPr>
            <a:r>
              <a:rPr lang="en-US"/>
              <a:t>I am professional writer, trainer and consultant.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will find me an (almost any) social network.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Ping me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You're welcome to contact me if you'd like to engage 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https://thorsten-butz.de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Subscribe to my audiocast/podcast:</a:t>
            </a:r>
          </a:p>
          <a:p>
            <a:pPr lvl="0">
              <a:defRPr/>
            </a:pPr>
            <a:r>
              <a:rPr lang="en-US">
                <a:hlinkClick r:id="rId4"/>
              </a:rPr>
              <a:t>http://www.slidingwindows.de/?feed=slw-aac</a:t>
            </a:r>
            <a:endParaRPr lang="en-US"/>
          </a:p>
          <a:p>
            <a:pPr lvl="0">
              <a:defRPr/>
            </a:pPr>
            <a:r>
              <a:rPr lang="en-US">
                <a:hlinkClick r:id="rId5"/>
              </a:rPr>
              <a:t>http://www.slidingwindows.de/?feed=slw-mp3</a:t>
            </a:r>
            <a:endParaRPr lang="en-US"/>
          </a:p>
          <a:p>
            <a:pPr lvl="0">
              <a:defRPr/>
            </a:pPr>
            <a:r>
              <a:rPr lang="en-US"/>
              <a:t>.. or simply search in the iTunes directory or your podcast client for "Thorsten Butz". </a:t>
            </a:r>
          </a:p>
          <a:p>
            <a:pPr lvl="0">
              <a:defRPr/>
            </a:pPr>
            <a:endParaRPr lang="en-US"/>
          </a:p>
        </p:txBody>
      </p:sp>
      <p:sp>
        <p:nvSpPr>
          <p:cNvPr id="4" name="Slide Number Placeholder 3"/>
          <p:cNvSpPr>
            <a:spLocks noGrp="1"/>
          </p:cNvSpPr>
          <p:nvPr>
            <p:ph type="sldNum" sz="quarter" idx="5"/>
          </p:nvPr>
        </p:nvSpPr>
        <p:spPr/>
        <p:txBody>
          <a:bodyPr/>
          <a:lstStyle/>
          <a:p>
            <a:fld id="{42C819DE-7AE7-43B1-9EB8-0F6CA26EC42C}" type="slidenum">
              <a:rPr lang="en-US" smtClean="0"/>
              <a:t>20</a:t>
            </a:fld>
            <a:endParaRPr lang="en-US"/>
          </a:p>
        </p:txBody>
      </p:sp>
    </p:spTree>
    <p:extLst>
      <p:ext uri="{BB962C8B-B14F-4D97-AF65-F5344CB8AC3E}">
        <p14:creationId xmlns:p14="http://schemas.microsoft.com/office/powerpoint/2010/main" val="1278921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49" y="4767262"/>
            <a:ext cx="5943599" cy="3900488"/>
          </a:xfrm>
        </p:spPr>
        <p:txBody>
          <a:bodyPr/>
          <a:lstStyle/>
          <a:p>
            <a:r>
              <a:rPr lang="de-DE" b="1"/>
              <a:t>All sessions:</a:t>
            </a:r>
            <a:endParaRPr lang="en-US" b="1">
              <a:hlinkClick r:id="rId3">
                <a:extLst>
                  <a:ext uri="{A12FA001-AC4F-418D-AE19-62706E023703}">
                    <ahyp:hlinkClr xmlns:ahyp="http://schemas.microsoft.com/office/drawing/2018/hyperlinkcolor" val="tx"/>
                  </a:ext>
                </a:extLst>
              </a:hlinkClick>
            </a:endParaRPr>
          </a:p>
          <a:p>
            <a:r>
              <a:rPr lang="en-US">
                <a:hlinkClick r:id="rId3"/>
              </a:rPr>
              <a:t>https://github.com/psconfeu/2020</a:t>
            </a:r>
            <a:endParaRPr lang="en-US"/>
          </a:p>
          <a:p>
            <a:endParaRPr lang="en-US"/>
          </a:p>
          <a:p>
            <a:r>
              <a:rPr lang="de-DE" b="1"/>
              <a:t>My session:</a:t>
            </a:r>
            <a:endParaRPr lang="en-US" b="1">
              <a:hlinkClick r:id="rId3">
                <a:extLst>
                  <a:ext uri="{A12FA001-AC4F-418D-AE19-62706E023703}">
                    <ahyp:hlinkClr xmlns:ahyp="http://schemas.microsoft.com/office/drawing/2018/hyperlinkcolor" val="tx"/>
                  </a:ext>
                </a:extLst>
              </a:hlinkClick>
            </a:endParaRPr>
          </a:p>
          <a:p>
            <a:r>
              <a:rPr lang="de-DE">
                <a:solidFill>
                  <a:srgbClr val="333333"/>
                </a:solidFill>
                <a:hlinkClick r:id="rId4"/>
              </a:rPr>
              <a:t>https://www.thorsten-butz.de/psconfeu2020/</a:t>
            </a:r>
            <a:endParaRPr lang="de-DE">
              <a:solidFill>
                <a:srgbClr val="333333"/>
              </a:solidFill>
            </a:endParaRPr>
          </a:p>
          <a:p>
            <a:endParaRPr lang="en-US"/>
          </a:p>
          <a:p>
            <a:endParaRPr lang="en-US"/>
          </a:p>
          <a:p>
            <a:endParaRPr lang="en-US"/>
          </a:p>
          <a:p>
            <a:endParaRPr lang="en-US" dirty="0"/>
          </a:p>
        </p:txBody>
      </p:sp>
      <p:sp>
        <p:nvSpPr>
          <p:cNvPr id="4" name="Slide Number Placeholder 3"/>
          <p:cNvSpPr>
            <a:spLocks noGrp="1"/>
          </p:cNvSpPr>
          <p:nvPr>
            <p:ph type="sldNum" sz="quarter" idx="5"/>
          </p:nvPr>
        </p:nvSpPr>
        <p:spPr/>
        <p:txBody>
          <a:bodyPr/>
          <a:lstStyle/>
          <a:p>
            <a:fld id="{42C819DE-7AE7-43B1-9EB8-0F6CA26EC42C}" type="slidenum">
              <a:rPr lang="en-US" smtClean="0"/>
              <a:t>21</a:t>
            </a:fld>
            <a:endParaRPr lang="en-US"/>
          </a:p>
        </p:txBody>
      </p:sp>
    </p:spTree>
    <p:extLst>
      <p:ext uri="{BB962C8B-B14F-4D97-AF65-F5344CB8AC3E}">
        <p14:creationId xmlns:p14="http://schemas.microsoft.com/office/powerpoint/2010/main" val="416002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49" y="4767262"/>
            <a:ext cx="5943599" cy="3900488"/>
          </a:xfrm>
        </p:spPr>
        <p:txBody>
          <a:bodyPr/>
          <a:lstStyle/>
          <a:p>
            <a:r>
              <a:rPr lang="en-US" b="1"/>
              <a:t>Stay in touch:  </a:t>
            </a:r>
          </a:p>
          <a:p>
            <a:r>
              <a:rPr lang="en-US">
                <a:hlinkClick r:id="rId3"/>
              </a:rPr>
              <a:t>https://psconf.eu</a:t>
            </a:r>
            <a:endParaRPr lang="en-US"/>
          </a:p>
          <a:p>
            <a:r>
              <a:rPr lang="en-US">
                <a:hlinkClick r:id="rId4"/>
              </a:rPr>
              <a:t>https://twitter.com/psconfeu</a:t>
            </a:r>
            <a:endParaRPr lang="en-US"/>
          </a:p>
          <a:p>
            <a:endParaRPr lang="en-US"/>
          </a:p>
          <a:p>
            <a:endParaRPr lang="en-US"/>
          </a:p>
        </p:txBody>
      </p:sp>
      <p:sp>
        <p:nvSpPr>
          <p:cNvPr id="4" name="Slide Number Placeholder 3"/>
          <p:cNvSpPr>
            <a:spLocks noGrp="1"/>
          </p:cNvSpPr>
          <p:nvPr>
            <p:ph type="sldNum" sz="quarter" idx="5"/>
          </p:nvPr>
        </p:nvSpPr>
        <p:spPr/>
        <p:txBody>
          <a:bodyPr/>
          <a:lstStyle/>
          <a:p>
            <a:fld id="{42C819DE-7AE7-43B1-9EB8-0F6CA26EC42C}" type="slidenum">
              <a:rPr lang="en-US" smtClean="0"/>
              <a:t>22</a:t>
            </a:fld>
            <a:endParaRPr lang="en-US"/>
          </a:p>
        </p:txBody>
      </p:sp>
    </p:spTree>
    <p:extLst>
      <p:ext uri="{BB962C8B-B14F-4D97-AF65-F5344CB8AC3E}">
        <p14:creationId xmlns:p14="http://schemas.microsoft.com/office/powerpoint/2010/main" val="252843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50" y="4767262"/>
            <a:ext cx="5943600" cy="3900488"/>
          </a:xfrm>
        </p:spPr>
        <p:txBody>
          <a:bodyPr/>
          <a:lstStyle/>
          <a:p>
            <a:r>
              <a:rPr lang="de-DE" b="1"/>
              <a:t>S</a:t>
            </a:r>
            <a:r>
              <a:rPr lang="en-DE" b="1"/>
              <a:t>c</a:t>
            </a:r>
            <a:r>
              <a:rPr lang="de-DE" b="1"/>
              <a:t>r</a:t>
            </a:r>
            <a:r>
              <a:rPr lang="en-DE" b="1"/>
              <a:t>e</a:t>
            </a:r>
            <a:r>
              <a:rPr lang="de-DE" b="1"/>
              <a:t>e</a:t>
            </a:r>
            <a:r>
              <a:rPr lang="en-DE" b="1"/>
              <a:t>n</a:t>
            </a:r>
            <a:r>
              <a:rPr lang="de-DE" b="1"/>
              <a:t>s</a:t>
            </a:r>
            <a:r>
              <a:rPr lang="en-DE" b="1"/>
              <a:t>h</a:t>
            </a:r>
            <a:r>
              <a:rPr lang="de-DE" b="1"/>
              <a:t>o</a:t>
            </a:r>
            <a:r>
              <a:rPr lang="en-DE" b="1"/>
              <a:t>t</a:t>
            </a:r>
            <a:r>
              <a:rPr lang="de-DE" b="1"/>
              <a:t>s</a:t>
            </a:r>
            <a:r>
              <a:rPr lang="en-DE" b="1"/>
              <a:t>:</a:t>
            </a:r>
          </a:p>
          <a:p>
            <a:r>
              <a:rPr lang="de-DE"/>
              <a:t>https://en.wikipedia.org/wiki/Ada_Lovelace</a:t>
            </a:r>
            <a:endParaRPr lang="en-DE"/>
          </a:p>
          <a:p>
            <a:r>
              <a:rPr lang="de-DE"/>
              <a:t>https://www.wikidata.org/wiki/Q7259</a:t>
            </a:r>
          </a:p>
          <a:p>
            <a:endParaRPr lang="en-DE"/>
          </a:p>
          <a:p>
            <a:r>
              <a:rPr lang="de-DE" b="1"/>
              <a:t>W</a:t>
            </a:r>
            <a:r>
              <a:rPr lang="en-DE" b="1"/>
              <a:t>h</a:t>
            </a:r>
            <a:r>
              <a:rPr lang="de-DE" b="1"/>
              <a:t>a</a:t>
            </a:r>
            <a:r>
              <a:rPr lang="en-DE" b="1"/>
              <a:t>t </a:t>
            </a:r>
            <a:r>
              <a:rPr lang="de-DE" b="1"/>
              <a:t>i</a:t>
            </a:r>
            <a:r>
              <a:rPr lang="en-DE" b="1"/>
              <a:t>s </a:t>
            </a:r>
            <a:r>
              <a:rPr lang="de-DE" b="1"/>
              <a:t>W</a:t>
            </a:r>
            <a:r>
              <a:rPr lang="en-DE" b="1"/>
              <a:t>i</a:t>
            </a:r>
            <a:r>
              <a:rPr lang="de-DE" b="1"/>
              <a:t>k</a:t>
            </a:r>
            <a:r>
              <a:rPr lang="en-DE" b="1"/>
              <a:t>i</a:t>
            </a:r>
            <a:r>
              <a:rPr lang="de-DE" b="1"/>
              <a:t>d</a:t>
            </a:r>
            <a:r>
              <a:rPr lang="en-DE" b="1"/>
              <a:t>a</a:t>
            </a:r>
            <a:r>
              <a:rPr lang="de-DE" b="1"/>
              <a:t>t</a:t>
            </a:r>
            <a:r>
              <a:rPr lang="en-DE" b="1"/>
              <a:t>a? </a:t>
            </a:r>
          </a:p>
          <a:p>
            <a:r>
              <a:rPr lang="en-DE"/>
              <a:t>"</a:t>
            </a:r>
            <a:r>
              <a:rPr lang="en-US"/>
              <a:t>Wikidata is a knowledge database. It contains millions of statements, such as “the capital of Canada is Ottawa”, or “the Mona Lisa is painted in oil paint on poplar wood”, or “gold has a melting point of 1,064.18 degrees Celsius”.</a:t>
            </a:r>
            <a:r>
              <a:rPr lang="en-DE"/>
              <a:t>"</a:t>
            </a:r>
          </a:p>
          <a:p>
            <a:endParaRPr lang="en-DE"/>
          </a:p>
          <a:p>
            <a:r>
              <a:rPr lang="de-DE"/>
              <a:t>https://www.wikidata.org/wiki/Wikidata:SPARQL_tutorial#Grouping</a:t>
            </a:r>
          </a:p>
        </p:txBody>
      </p:sp>
      <p:sp>
        <p:nvSpPr>
          <p:cNvPr id="4" name="Foliennummernplatzhalter 3"/>
          <p:cNvSpPr>
            <a:spLocks noGrp="1"/>
          </p:cNvSpPr>
          <p:nvPr>
            <p:ph type="sldNum" sz="quarter" idx="5"/>
          </p:nvPr>
        </p:nvSpPr>
        <p:spPr/>
        <p:txBody>
          <a:bodyPr/>
          <a:lstStyle/>
          <a:p>
            <a:fld id="{42C819DE-7AE7-43B1-9EB8-0F6CA26EC42C}" type="slidenum">
              <a:rPr lang="en-US" smtClean="0"/>
              <a:t>3</a:t>
            </a:fld>
            <a:endParaRPr lang="en-US"/>
          </a:p>
        </p:txBody>
      </p:sp>
    </p:spTree>
    <p:extLst>
      <p:ext uri="{BB962C8B-B14F-4D97-AF65-F5344CB8AC3E}">
        <p14:creationId xmlns:p14="http://schemas.microsoft.com/office/powerpoint/2010/main" val="60562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50" y="4767262"/>
            <a:ext cx="5943600" cy="3900488"/>
          </a:xfrm>
        </p:spPr>
        <p:txBody>
          <a:bodyPr/>
          <a:lstStyle/>
          <a:p>
            <a:r>
              <a:rPr lang="de-DE" b="1"/>
              <a:t>T</a:t>
            </a:r>
            <a:r>
              <a:rPr lang="en-DE" b="1"/>
              <a:t>h</a:t>
            </a:r>
            <a:r>
              <a:rPr lang="de-DE" b="1"/>
              <a:t>e</a:t>
            </a:r>
            <a:r>
              <a:rPr lang="en-DE" b="1"/>
              <a:t> </a:t>
            </a:r>
            <a:r>
              <a:rPr lang="de-DE" b="1"/>
              <a:t>qu</a:t>
            </a:r>
            <a:r>
              <a:rPr lang="en-DE" b="1"/>
              <a:t>e</a:t>
            </a:r>
            <a:r>
              <a:rPr lang="de-DE" b="1"/>
              <a:t>r</a:t>
            </a:r>
            <a:r>
              <a:rPr lang="en-DE" b="1"/>
              <a:t>y:</a:t>
            </a:r>
            <a:endParaRPr lang="en-US" b="1"/>
          </a:p>
          <a:p>
            <a:r>
              <a:rPr lang="de-DE"/>
              <a:t>https://w.wiki/RWj</a:t>
            </a:r>
            <a:endParaRPr lang="en-DE"/>
          </a:p>
          <a:p>
            <a:endParaRPr lang="en-DE"/>
          </a:p>
          <a:p>
            <a:endParaRPr lang="de-DE"/>
          </a:p>
        </p:txBody>
      </p:sp>
      <p:sp>
        <p:nvSpPr>
          <p:cNvPr id="4" name="Foliennummernplatzhalter 3"/>
          <p:cNvSpPr>
            <a:spLocks noGrp="1"/>
          </p:cNvSpPr>
          <p:nvPr>
            <p:ph type="sldNum" sz="quarter" idx="5"/>
          </p:nvPr>
        </p:nvSpPr>
        <p:spPr/>
        <p:txBody>
          <a:bodyPr/>
          <a:lstStyle/>
          <a:p>
            <a:fld id="{42C819DE-7AE7-43B1-9EB8-0F6CA26EC42C}" type="slidenum">
              <a:rPr lang="en-US" smtClean="0"/>
              <a:t>4</a:t>
            </a:fld>
            <a:endParaRPr lang="en-US"/>
          </a:p>
        </p:txBody>
      </p:sp>
    </p:spTree>
    <p:extLst>
      <p:ext uri="{BB962C8B-B14F-4D97-AF65-F5344CB8AC3E}">
        <p14:creationId xmlns:p14="http://schemas.microsoft.com/office/powerpoint/2010/main" val="186331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50" y="4767262"/>
            <a:ext cx="5943600" cy="3900488"/>
          </a:xfrm>
        </p:spPr>
        <p:txBody>
          <a:bodyPr/>
          <a:lstStyle/>
          <a:p>
            <a:r>
              <a:rPr lang="de-DE" b="1" i="0" u="none" strike="noStrike" kern="1200">
                <a:solidFill>
                  <a:schemeClr val="tx1"/>
                </a:solidFill>
                <a:effectLst/>
                <a:latin typeface="+mn-lt"/>
                <a:ea typeface="+mn-ea"/>
                <a:cs typeface="+mn-cs"/>
              </a:rPr>
              <a:t>The query: </a:t>
            </a:r>
          </a:p>
          <a:p>
            <a:r>
              <a:rPr lang="de-DE" b="0" i="0" u="none" strike="noStrike" kern="1200">
                <a:solidFill>
                  <a:schemeClr val="tx1"/>
                </a:solidFill>
                <a:effectLst/>
                <a:latin typeface="+mn-lt"/>
                <a:ea typeface="+mn-ea"/>
                <a:cs typeface="+mn-cs"/>
              </a:rPr>
              <a:t>https://w.wiki/RWf</a:t>
            </a:r>
          </a:p>
          <a:p>
            <a:endParaRPr lang="de-DE" b="0" i="0" u="none" strike="noStrike" kern="120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5"/>
          </p:nvPr>
        </p:nvSpPr>
        <p:spPr/>
        <p:txBody>
          <a:bodyPr/>
          <a:lstStyle/>
          <a:p>
            <a:fld id="{42C819DE-7AE7-43B1-9EB8-0F6CA26EC42C}" type="slidenum">
              <a:rPr lang="en-US" smtClean="0"/>
              <a:t>5</a:t>
            </a:fld>
            <a:endParaRPr lang="en-US"/>
          </a:p>
        </p:txBody>
      </p:sp>
    </p:spTree>
    <p:extLst>
      <p:ext uri="{BB962C8B-B14F-4D97-AF65-F5344CB8AC3E}">
        <p14:creationId xmlns:p14="http://schemas.microsoft.com/office/powerpoint/2010/main" val="1243774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50" y="4767262"/>
            <a:ext cx="5943600" cy="3900488"/>
          </a:xfrm>
        </p:spPr>
        <p:txBody>
          <a:bodyPr/>
          <a:lstStyle/>
          <a:p>
            <a:r>
              <a:rPr lang="de-DE" sz="1100" b="1" i="1">
                <a:solidFill>
                  <a:srgbClr val="006400"/>
                </a:solidFill>
                <a:latin typeface="Consolas" panose="020B0609020204030204" pitchFamily="49" charset="0"/>
              </a:rPr>
              <a:t># Demo A: Ada Lovelace</a:t>
            </a:r>
          </a:p>
          <a:p>
            <a:endParaRPr lang="de-DE" sz="1100" i="1">
              <a:solidFill>
                <a:srgbClr val="006400"/>
              </a:solidFill>
              <a:latin typeface="Consolas" panose="020B0609020204030204" pitchFamily="49" charset="0"/>
            </a:endParaRPr>
          </a:p>
          <a:p>
            <a:r>
              <a:rPr lang="de-DE" sz="1100" i="1">
                <a:solidFill>
                  <a:srgbClr val="006400"/>
                </a:solidFill>
                <a:latin typeface="Consolas" panose="020B0609020204030204" pitchFamily="49" charset="0"/>
              </a:rPr>
              <a:t># Searching for someone like Ada Lovelace ...</a:t>
            </a:r>
            <a:endParaRPr lang="de-DE" sz="1100">
              <a:solidFill>
                <a:srgbClr val="333333"/>
              </a:solidFill>
              <a:latin typeface="Consolas" panose="020B0609020204030204" pitchFamily="49" charset="0"/>
            </a:endParaRPr>
          </a:p>
          <a:p>
            <a:r>
              <a:rPr lang="de-DE" sz="1100">
                <a:solidFill>
                  <a:srgbClr val="00008B"/>
                </a:solidFill>
                <a:latin typeface="Consolas" panose="020B0609020204030204" pitchFamily="49" charset="0"/>
              </a:rPr>
              <a:t>SELECT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?programmer</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?programmerLabel</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WHERE</a:t>
            </a:r>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SERVICE</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label</a:t>
            </a:r>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bd:</a:t>
            </a:r>
            <a:r>
              <a:rPr lang="de-DE" sz="1100">
                <a:solidFill>
                  <a:srgbClr val="FF4500"/>
                </a:solidFill>
                <a:latin typeface="Consolas" panose="020B0609020204030204" pitchFamily="49" charset="0"/>
              </a:rPr>
              <a:t>serviceParam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language</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[AUTO_LANGUAGE],en</a:t>
            </a:r>
            <a:r>
              <a:rPr lang="de-DE" sz="1100">
                <a:solidFill>
                  <a:srgbClr val="000000"/>
                </a:solidFill>
                <a:latin typeface="Consolas" panose="020B0609020204030204" pitchFamily="49" charset="0"/>
              </a:rPr>
              <a:t>"</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p>
          <a:p>
            <a:br>
              <a:rPr lang="de-DE" sz="1100">
                <a:solidFill>
                  <a:srgbClr val="333333"/>
                </a:solidFill>
                <a:latin typeface="Consolas" panose="020B0609020204030204" pitchFamily="49" charset="0"/>
              </a:rPr>
            </a:br>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Who has   "occupation" "programmer"?</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?programmer</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P106</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Q5482740</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"instance of" "human"</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P31</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Q5</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"sex or gender" "femal"    </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P21</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Q6581072</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"date of birth"              </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P569</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Show only programmers from the 19th century</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FILTER</a:t>
            </a:r>
            <a:r>
              <a:rPr lang="de-DE" sz="1100">
                <a:solidFill>
                  <a:srgbClr val="333333"/>
                </a:solidFill>
                <a:latin typeface="Consolas" panose="020B0609020204030204" pitchFamily="49" charset="0"/>
              </a:rPr>
              <a:t>(</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1801-01-01</a:t>
            </a:r>
            <a:r>
              <a:rPr lang="de-DE" sz="1100">
                <a:solidFill>
                  <a:srgbClr val="000000"/>
                </a:solidFill>
                <a:latin typeface="Consolas" panose="020B0609020204030204" pitchFamily="49" charset="0"/>
              </a:rPr>
              <a:t>"</a:t>
            </a:r>
            <a:r>
              <a:rPr lang="de-DE" sz="1100">
                <a:solidFill>
                  <a:srgbClr val="7A3E9D"/>
                </a:solidFill>
                <a:latin typeface="Consolas" panose="020B0609020204030204" pitchFamily="49" charset="0"/>
              </a:rPr>
              <a:t>^^</a:t>
            </a:r>
            <a:r>
              <a:rPr lang="de-DE" sz="1100">
                <a:solidFill>
                  <a:srgbClr val="00008B"/>
                </a:solidFill>
                <a:latin typeface="Consolas" panose="020B0609020204030204" pitchFamily="49" charset="0"/>
              </a:rPr>
              <a:t>xsd:</a:t>
            </a:r>
            <a:r>
              <a:rPr lang="de-DE" sz="1100">
                <a:solidFill>
                  <a:srgbClr val="FF4500"/>
                </a:solidFill>
                <a:latin typeface="Consolas" panose="020B0609020204030204" pitchFamily="49" charset="0"/>
              </a:rPr>
              <a:t>dateTime</a:t>
            </a:r>
            <a:r>
              <a:rPr lang="de-DE" sz="1100">
                <a:solidFill>
                  <a:srgbClr val="333333"/>
                </a:solidFill>
                <a:latin typeface="Consolas" panose="020B0609020204030204" pitchFamily="49" charset="0"/>
              </a:rPr>
              <a:t> </a:t>
            </a:r>
            <a:r>
              <a:rPr lang="de-DE" sz="1100">
                <a:solidFill>
                  <a:srgbClr val="7A3E9D"/>
                </a:solidFill>
                <a:latin typeface="Consolas" panose="020B0609020204030204" pitchFamily="49" charset="0"/>
              </a:rPr>
              <a:t>&lt;=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r>
              <a:rPr lang="de-DE" sz="1100">
                <a:solidFill>
                  <a:srgbClr val="333333"/>
                </a:solidFill>
                <a:latin typeface="Consolas" panose="020B0609020204030204" pitchFamily="49" charset="0"/>
              </a:rPr>
              <a:t> </a:t>
            </a:r>
            <a:r>
              <a:rPr lang="de-DE" sz="1100">
                <a:solidFill>
                  <a:srgbClr val="7A3E9D"/>
                </a:solidFill>
                <a:latin typeface="Consolas" panose="020B0609020204030204" pitchFamily="49" charset="0"/>
              </a:rPr>
              <a:t>&amp;&amp;</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r>
              <a:rPr lang="de-DE" sz="1100">
                <a:solidFill>
                  <a:srgbClr val="333333"/>
                </a:solidFill>
                <a:latin typeface="Consolas" panose="020B0609020204030204" pitchFamily="49" charset="0"/>
              </a:rPr>
              <a:t> </a:t>
            </a:r>
            <a:r>
              <a:rPr lang="de-DE" sz="1100">
                <a:solidFill>
                  <a:srgbClr val="7A3E9D"/>
                </a:solidFill>
                <a:latin typeface="Consolas" panose="020B0609020204030204" pitchFamily="49" charset="0"/>
              </a:rPr>
              <a:t>&lt;=</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2000-12-31</a:t>
            </a:r>
            <a:r>
              <a:rPr lang="de-DE" sz="1100">
                <a:solidFill>
                  <a:srgbClr val="000000"/>
                </a:solidFill>
                <a:latin typeface="Consolas" panose="020B0609020204030204" pitchFamily="49" charset="0"/>
              </a:rPr>
              <a:t>"</a:t>
            </a:r>
            <a:r>
              <a:rPr lang="de-DE" sz="1100">
                <a:solidFill>
                  <a:srgbClr val="7A3E9D"/>
                </a:solidFill>
                <a:latin typeface="Consolas" panose="020B0609020204030204" pitchFamily="49" charset="0"/>
              </a:rPr>
              <a:t>^^</a:t>
            </a:r>
            <a:r>
              <a:rPr lang="de-DE" sz="1100">
                <a:solidFill>
                  <a:srgbClr val="00008B"/>
                </a:solidFill>
                <a:latin typeface="Consolas" panose="020B0609020204030204" pitchFamily="49" charset="0"/>
              </a:rPr>
              <a:t>xsd:</a:t>
            </a:r>
            <a:r>
              <a:rPr lang="de-DE" sz="1100">
                <a:solidFill>
                  <a:srgbClr val="FF4500"/>
                </a:solidFill>
                <a:latin typeface="Consolas" panose="020B0609020204030204" pitchFamily="49" charset="0"/>
              </a:rPr>
              <a:t>dateTime</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a:t>
            </a:r>
          </a:p>
          <a:p>
            <a:r>
              <a:rPr lang="de-DE" sz="1100">
                <a:solidFill>
                  <a:srgbClr val="00008B"/>
                </a:solidFill>
                <a:latin typeface="Consolas" panose="020B0609020204030204" pitchFamily="49" charset="0"/>
              </a:rPr>
              <a:t>ORDER</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BY</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endParaRPr lang="de-DE" sz="1100">
              <a:solidFill>
                <a:srgbClr val="333333"/>
              </a:solidFill>
              <a:latin typeface="Consolas" panose="020B0609020204030204" pitchFamily="49" charset="0"/>
            </a:endParaRPr>
          </a:p>
          <a:p>
            <a:endParaRPr lang="en-US" sz="1100" dirty="0"/>
          </a:p>
        </p:txBody>
      </p:sp>
      <p:sp>
        <p:nvSpPr>
          <p:cNvPr id="4" name="Slide Number Placeholder 3"/>
          <p:cNvSpPr>
            <a:spLocks noGrp="1"/>
          </p:cNvSpPr>
          <p:nvPr>
            <p:ph type="sldNum" sz="quarter" idx="5"/>
          </p:nvPr>
        </p:nvSpPr>
        <p:spPr/>
        <p:txBody>
          <a:bodyPr/>
          <a:lstStyle/>
          <a:p>
            <a:fld id="{42C819DE-7AE7-43B1-9EB8-0F6CA26EC42C}" type="slidenum">
              <a:rPr lang="en-US" smtClean="0"/>
              <a:t>6</a:t>
            </a:fld>
            <a:endParaRPr lang="en-US"/>
          </a:p>
        </p:txBody>
      </p:sp>
    </p:spTree>
    <p:extLst>
      <p:ext uri="{BB962C8B-B14F-4D97-AF65-F5344CB8AC3E}">
        <p14:creationId xmlns:p14="http://schemas.microsoft.com/office/powerpoint/2010/main" val="247545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50" y="4767262"/>
            <a:ext cx="5689600" cy="3900488"/>
          </a:xfrm>
        </p:spPr>
        <p:txBody>
          <a:bodyPr/>
          <a:lstStyle/>
          <a:p>
            <a:r>
              <a:rPr lang="en-US" b="1"/>
              <a:t>What is SPARL?</a:t>
            </a:r>
          </a:p>
          <a:p>
            <a:r>
              <a:rPr lang="en-US"/>
              <a:t>"SPARQL is a language to formulate questions (queries) for knowledge databases. With the right database, a SPARQL query could answer questions like “what is the most popular tonality in music?” or “which character was portrayed by the most actors?” or “what’s the distribution of blood types?” or “which authors’ works entered the public domain this year?”."</a:t>
            </a:r>
          </a:p>
          <a:p>
            <a:endParaRPr lang="en-US"/>
          </a:p>
          <a:p>
            <a:r>
              <a:rPr lang="en-US" b="1"/>
              <a:t>Reference: </a:t>
            </a:r>
          </a:p>
          <a:p>
            <a:r>
              <a:rPr lang="de-DE"/>
              <a:t>https://en.wikipedia.org/wiki/SPARQL</a:t>
            </a:r>
            <a:endParaRPr lang="en-DE"/>
          </a:p>
          <a:p>
            <a:endParaRPr lang="de-DE"/>
          </a:p>
          <a:p>
            <a:r>
              <a:rPr lang="en-US" b="1"/>
              <a:t>Tutorial: </a:t>
            </a:r>
          </a:p>
          <a:p>
            <a:r>
              <a:rPr lang="en-US"/>
              <a:t>https://www.wikidata.org/wiki/Wikidata:SPARQL_tutorial</a:t>
            </a:r>
          </a:p>
          <a:p>
            <a:endParaRPr lang="de-DE"/>
          </a:p>
        </p:txBody>
      </p:sp>
      <p:sp>
        <p:nvSpPr>
          <p:cNvPr id="4" name="Foliennummernplatzhalter 3"/>
          <p:cNvSpPr>
            <a:spLocks noGrp="1"/>
          </p:cNvSpPr>
          <p:nvPr>
            <p:ph type="sldNum" sz="quarter" idx="5"/>
          </p:nvPr>
        </p:nvSpPr>
        <p:spPr/>
        <p:txBody>
          <a:bodyPr/>
          <a:lstStyle/>
          <a:p>
            <a:fld id="{42C819DE-7AE7-43B1-9EB8-0F6CA26EC42C}" type="slidenum">
              <a:rPr lang="en-US" smtClean="0"/>
              <a:t>7</a:t>
            </a:fld>
            <a:endParaRPr lang="en-US"/>
          </a:p>
        </p:txBody>
      </p:sp>
    </p:spTree>
    <p:extLst>
      <p:ext uri="{BB962C8B-B14F-4D97-AF65-F5344CB8AC3E}">
        <p14:creationId xmlns:p14="http://schemas.microsoft.com/office/powerpoint/2010/main" val="209276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25449" y="4767262"/>
            <a:ext cx="5943599" cy="3900488"/>
          </a:xfrm>
        </p:spPr>
        <p:txBody>
          <a:bodyPr/>
          <a:lstStyle/>
          <a:p>
            <a:r>
              <a:rPr lang="de-DE" b="1"/>
              <a:t>Reference: </a:t>
            </a:r>
          </a:p>
          <a:p>
            <a:r>
              <a:rPr lang="de-DE"/>
              <a:t>https://www.wikidata.org/wiki/Wikidata:SPARQL_tutorial</a:t>
            </a:r>
          </a:p>
        </p:txBody>
      </p:sp>
      <p:sp>
        <p:nvSpPr>
          <p:cNvPr id="4" name="Foliennummernplatzhalter 3"/>
          <p:cNvSpPr>
            <a:spLocks noGrp="1"/>
          </p:cNvSpPr>
          <p:nvPr>
            <p:ph type="sldNum" sz="quarter" idx="5"/>
          </p:nvPr>
        </p:nvSpPr>
        <p:spPr/>
        <p:txBody>
          <a:bodyPr/>
          <a:lstStyle/>
          <a:p>
            <a:fld id="{42C819DE-7AE7-43B1-9EB8-0F6CA26EC42C}" type="slidenum">
              <a:rPr lang="en-US" smtClean="0"/>
              <a:t>8</a:t>
            </a:fld>
            <a:endParaRPr lang="en-US"/>
          </a:p>
        </p:txBody>
      </p:sp>
    </p:spTree>
    <p:extLst>
      <p:ext uri="{BB962C8B-B14F-4D97-AF65-F5344CB8AC3E}">
        <p14:creationId xmlns:p14="http://schemas.microsoft.com/office/powerpoint/2010/main" val="202631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450" y="4767262"/>
            <a:ext cx="5943600" cy="3900488"/>
          </a:xfrm>
        </p:spPr>
        <p:txBody>
          <a:bodyPr/>
          <a:lstStyle/>
          <a:p>
            <a:r>
              <a:rPr lang="de-DE" sz="1100" b="1" i="1">
                <a:solidFill>
                  <a:srgbClr val="006400"/>
                </a:solidFill>
                <a:latin typeface="Consolas" panose="020B0609020204030204" pitchFamily="49" charset="0"/>
              </a:rPr>
              <a:t># Demo B: Star Trek</a:t>
            </a:r>
          </a:p>
          <a:p>
            <a:endParaRPr lang="de-DE" sz="1100" b="1" i="1">
              <a:solidFill>
                <a:srgbClr val="006400"/>
              </a:solidFill>
              <a:latin typeface="Consolas" panose="020B0609020204030204" pitchFamily="49" charset="0"/>
            </a:endParaRPr>
          </a:p>
          <a:p>
            <a:r>
              <a:rPr lang="de-DE" sz="1100" i="1">
                <a:solidFill>
                  <a:srgbClr val="006400"/>
                </a:solidFill>
                <a:latin typeface="Consolas" panose="020B0609020204030204" pitchFamily="49" charset="0"/>
              </a:rPr>
              <a:t># Who performed Jean-Luc Picard? </a:t>
            </a:r>
            <a:endParaRPr lang="de-DE" sz="1100">
              <a:solidFill>
                <a:srgbClr val="333333"/>
              </a:solidFill>
              <a:latin typeface="Consolas" panose="020B0609020204030204" pitchFamily="49" charset="0"/>
            </a:endParaRPr>
          </a:p>
          <a:p>
            <a:r>
              <a:rPr lang="de-DE" sz="1100">
                <a:solidFill>
                  <a:srgbClr val="00008B"/>
                </a:solidFill>
                <a:latin typeface="Consolas" panose="020B0609020204030204" pitchFamily="49" charset="0"/>
              </a:rPr>
              <a:t>SELECT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?itemLabel</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WHERE</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SERVICE</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label</a:t>
            </a:r>
            <a:r>
              <a:rPr lang="de-DE" sz="1100">
                <a:solidFill>
                  <a:srgbClr val="333333"/>
                </a:solidFill>
                <a:latin typeface="Consolas" panose="020B0609020204030204" pitchFamily="49" charset="0"/>
              </a:rPr>
              <a:t> { </a:t>
            </a:r>
          </a:p>
          <a:p>
            <a:r>
              <a:rPr lang="de-DE" sz="1100">
                <a:solidFill>
                  <a:srgbClr val="00008B"/>
                </a:solidFill>
                <a:latin typeface="Consolas" panose="020B0609020204030204" pitchFamily="49" charset="0"/>
              </a:rPr>
              <a:t>    bd:</a:t>
            </a:r>
            <a:r>
              <a:rPr lang="de-DE" sz="1100">
                <a:solidFill>
                  <a:srgbClr val="FF4500"/>
                </a:solidFill>
                <a:latin typeface="Consolas" panose="020B0609020204030204" pitchFamily="49" charset="0"/>
              </a:rPr>
              <a:t>serviceParam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language</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[AUTO_LANGUAGE],en</a:t>
            </a:r>
            <a:r>
              <a:rPr lang="de-DE" sz="1100">
                <a:solidFill>
                  <a:srgbClr val="000000"/>
                </a:solidFill>
                <a:latin typeface="Consolas" panose="020B0609020204030204" pitchFamily="49" charset="0"/>
              </a:rPr>
              <a:t>"</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"Dixon Hill" has performer JLP. </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P175</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Q16276</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  </a:t>
            </a:r>
            <a:r>
              <a:rPr lang="de-DE" sz="1100" i="1">
                <a:solidFill>
                  <a:srgbClr val="006400"/>
                </a:solidFill>
                <a:latin typeface="Consolas" panose="020B0609020204030204" pitchFamily="49" charset="0"/>
              </a:rPr>
              <a:t># "Jean-Luc Picard" has performer Patrick Stewart.</a:t>
            </a:r>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Q16276</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P175</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a:t>
            </a:r>
          </a:p>
          <a:p>
            <a:endParaRPr lang="de-DE" sz="1100" i="1">
              <a:solidFill>
                <a:srgbClr val="006400"/>
              </a:solidFill>
              <a:latin typeface="Consolas" panose="020B0609020204030204" pitchFamily="49" charset="0"/>
            </a:endParaRPr>
          </a:p>
          <a:p>
            <a:r>
              <a:rPr lang="de-DE" sz="1100" i="1">
                <a:solidFill>
                  <a:srgbClr val="006400"/>
                </a:solidFill>
                <a:latin typeface="Consolas" panose="020B0609020204030204" pitchFamily="49" charset="0"/>
              </a:rPr>
              <a:t># What items have been created by Gene Roddenberry? </a:t>
            </a:r>
            <a:endParaRPr lang="de-DE" sz="1100">
              <a:solidFill>
                <a:srgbClr val="333333"/>
              </a:solidFill>
              <a:latin typeface="Consolas" panose="020B0609020204030204" pitchFamily="49" charset="0"/>
            </a:endParaRPr>
          </a:p>
          <a:p>
            <a:r>
              <a:rPr lang="de-DE" sz="1100">
                <a:solidFill>
                  <a:srgbClr val="00008B"/>
                </a:solidFill>
                <a:latin typeface="Consolas" panose="020B0609020204030204" pitchFamily="49" charset="0"/>
              </a:rPr>
              <a:t>SELECT</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?itemLabel</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?languages_spoken__written_or_signed</a:t>
            </a:r>
            <a:r>
              <a:rPr lang="de-DE" sz="1100">
                <a:solidFill>
                  <a:srgbClr val="333333"/>
                </a:solidFill>
                <a:latin typeface="Consolas" panose="020B0609020204030204" pitchFamily="49" charset="0"/>
              </a:rPr>
              <a:t> </a:t>
            </a:r>
          </a:p>
          <a:p>
            <a:r>
              <a:rPr lang="de-DE" sz="1100">
                <a:solidFill>
                  <a:srgbClr val="800080"/>
                </a:solidFill>
                <a:latin typeface="Consolas" panose="020B0609020204030204" pitchFamily="49" charset="0"/>
              </a:rPr>
              <a:t>  ?languages_spoken__written_or_signedLabel</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r>
              <a:rPr lang="de-DE" sz="1100">
                <a:solidFill>
                  <a:srgbClr val="333333"/>
                </a:solidFill>
                <a:latin typeface="Consolas" panose="020B0609020204030204" pitchFamily="49" charset="0"/>
              </a:rPr>
              <a:t> </a:t>
            </a:r>
          </a:p>
          <a:p>
            <a:r>
              <a:rPr lang="de-DE" sz="1100">
                <a:solidFill>
                  <a:srgbClr val="800080"/>
                </a:solidFill>
                <a:latin typeface="Consolas" panose="020B0609020204030204" pitchFamily="49" charset="0"/>
              </a:rPr>
              <a:t>  ?country_of_citizenship</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?country_of_citizenshipLabel</a:t>
            </a:r>
            <a:r>
              <a:rPr lang="de-DE" sz="1100">
                <a:solidFill>
                  <a:srgbClr val="333333"/>
                </a:solidFill>
                <a:latin typeface="Consolas" panose="020B0609020204030204" pitchFamily="49" charset="0"/>
              </a:rPr>
              <a:t> </a:t>
            </a:r>
          </a:p>
          <a:p>
            <a:r>
              <a:rPr lang="de-DE" sz="1100">
                <a:solidFill>
                  <a:srgbClr val="00008B"/>
                </a:solidFill>
                <a:latin typeface="Consolas" panose="020B0609020204030204" pitchFamily="49" charset="0"/>
              </a:rPr>
              <a:t>WHERE</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SERVICE</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label</a:t>
            </a:r>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bd:</a:t>
            </a:r>
            <a:r>
              <a:rPr lang="de-DE" sz="1100">
                <a:solidFill>
                  <a:srgbClr val="FF4500"/>
                </a:solidFill>
                <a:latin typeface="Consolas" panose="020B0609020204030204" pitchFamily="49" charset="0"/>
              </a:rPr>
              <a:t>serviceParam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wikibase:</a:t>
            </a:r>
            <a:r>
              <a:rPr lang="de-DE" sz="1100">
                <a:solidFill>
                  <a:srgbClr val="FF4500"/>
                </a:solidFill>
                <a:latin typeface="Consolas" panose="020B0609020204030204" pitchFamily="49" charset="0"/>
              </a:rPr>
              <a:t>language</a:t>
            </a:r>
            <a:r>
              <a:rPr lang="de-DE" sz="1100">
                <a:solidFill>
                  <a:srgbClr val="333333"/>
                </a:solidFill>
                <a:latin typeface="Consolas" panose="020B0609020204030204" pitchFamily="49" charset="0"/>
              </a:rPr>
              <a:t> </a:t>
            </a:r>
            <a:r>
              <a:rPr lang="de-DE" sz="1100">
                <a:solidFill>
                  <a:srgbClr val="000000"/>
                </a:solidFill>
                <a:latin typeface="Consolas" panose="020B0609020204030204" pitchFamily="49" charset="0"/>
              </a:rPr>
              <a:t>"</a:t>
            </a:r>
            <a:r>
              <a:rPr lang="de-DE" sz="1100">
                <a:solidFill>
                  <a:srgbClr val="8B0000"/>
                </a:solidFill>
                <a:latin typeface="Consolas" panose="020B0609020204030204" pitchFamily="49" charset="0"/>
              </a:rPr>
              <a:t>[AUTO_LANGUAGE],en</a:t>
            </a:r>
            <a:r>
              <a:rPr lang="de-DE" sz="1100">
                <a:solidFill>
                  <a:srgbClr val="000000"/>
                </a:solidFill>
                <a:latin typeface="Consolas" panose="020B0609020204030204" pitchFamily="49" charset="0"/>
              </a:rPr>
              <a:t>"</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P170</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a:t>
            </a:r>
            <a:r>
              <a:rPr lang="de-DE" sz="1100">
                <a:solidFill>
                  <a:srgbClr val="FF4500"/>
                </a:solidFill>
                <a:latin typeface="Consolas" panose="020B0609020204030204" pitchFamily="49" charset="0"/>
              </a:rPr>
              <a:t>Q191716</a:t>
            </a:r>
            <a:r>
              <a:rPr lang="de-DE" sz="1100">
                <a:solidFill>
                  <a:srgbClr val="333333"/>
                </a:solidFill>
                <a:latin typeface="Consolas" panose="020B0609020204030204" pitchFamily="49" charset="0"/>
              </a:rPr>
              <a:t>.</a:t>
            </a:r>
          </a:p>
          <a:p>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P569</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?date_of_birth</a:t>
            </a:r>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OPTIONAL</a:t>
            </a:r>
            <a:r>
              <a:rPr lang="de-DE" sz="1100">
                <a:solidFill>
                  <a:srgbClr val="333333"/>
                </a:solidFill>
                <a:latin typeface="Consolas" panose="020B0609020204030204" pitchFamily="49" charset="0"/>
              </a:rPr>
              <a:t> {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P1412</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?languages_spoken__written_or_signed</a:t>
            </a:r>
            <a:r>
              <a:rPr lang="de-DE" sz="1100">
                <a:solidFill>
                  <a:srgbClr val="333333"/>
                </a:solidFill>
                <a:latin typeface="Consolas" panose="020B0609020204030204" pitchFamily="49" charset="0"/>
              </a:rPr>
              <a:t>. }   </a:t>
            </a:r>
          </a:p>
          <a:p>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OPTIONAL</a:t>
            </a:r>
            <a:r>
              <a:rPr lang="de-DE" sz="1100">
                <a:solidFill>
                  <a:srgbClr val="333333"/>
                </a:solidFill>
                <a:latin typeface="Consolas" panose="020B0609020204030204" pitchFamily="49" charset="0"/>
              </a:rPr>
              <a:t> { </a:t>
            </a:r>
            <a:r>
              <a:rPr lang="de-DE" sz="1100">
                <a:solidFill>
                  <a:srgbClr val="800080"/>
                </a:solidFill>
                <a:latin typeface="Consolas" panose="020B0609020204030204" pitchFamily="49" charset="0"/>
              </a:rPr>
              <a:t>?item</a:t>
            </a:r>
            <a:r>
              <a:rPr lang="de-DE" sz="1100">
                <a:solidFill>
                  <a:srgbClr val="333333"/>
                </a:solidFill>
                <a:latin typeface="Consolas" panose="020B0609020204030204" pitchFamily="49" charset="0"/>
              </a:rPr>
              <a:t> </a:t>
            </a:r>
            <a:r>
              <a:rPr lang="de-DE" sz="1100">
                <a:solidFill>
                  <a:srgbClr val="00008B"/>
                </a:solidFill>
                <a:latin typeface="Consolas" panose="020B0609020204030204" pitchFamily="49" charset="0"/>
              </a:rPr>
              <a:t>wdt:</a:t>
            </a:r>
            <a:r>
              <a:rPr lang="de-DE" sz="1100">
                <a:solidFill>
                  <a:srgbClr val="FF4500"/>
                </a:solidFill>
                <a:latin typeface="Consolas" panose="020B0609020204030204" pitchFamily="49" charset="0"/>
              </a:rPr>
              <a:t>P27</a:t>
            </a:r>
            <a:r>
              <a:rPr lang="de-DE" sz="1100">
                <a:solidFill>
                  <a:srgbClr val="333333"/>
                </a:solidFill>
                <a:latin typeface="Consolas" panose="020B0609020204030204" pitchFamily="49" charset="0"/>
              </a:rPr>
              <a:t> </a:t>
            </a:r>
            <a:r>
              <a:rPr lang="de-DE" sz="1100">
                <a:solidFill>
                  <a:srgbClr val="800080"/>
                </a:solidFill>
                <a:latin typeface="Consolas" panose="020B0609020204030204" pitchFamily="49" charset="0"/>
              </a:rPr>
              <a:t>?country_of_citizenship</a:t>
            </a:r>
            <a:r>
              <a:rPr lang="de-DE" sz="1100">
                <a:solidFill>
                  <a:srgbClr val="333333"/>
                </a:solidFill>
                <a:latin typeface="Consolas" panose="020B0609020204030204" pitchFamily="49" charset="0"/>
              </a:rPr>
              <a:t>. }</a:t>
            </a:r>
          </a:p>
          <a:p>
            <a:endParaRPr lang="de-DE" sz="1100">
              <a:solidFill>
                <a:srgbClr val="333333"/>
              </a:solidFill>
              <a:latin typeface="Consolas" panose="020B0609020204030204" pitchFamily="49" charset="0"/>
            </a:endParaRPr>
          </a:p>
          <a:p>
            <a:r>
              <a:rPr lang="de-DE" sz="1100">
                <a:solidFill>
                  <a:srgbClr val="333333"/>
                </a:solidFill>
                <a:latin typeface="Consolas" panose="020B0609020204030204" pitchFamily="49" charset="0"/>
              </a:rPr>
              <a:t>  }</a:t>
            </a:r>
          </a:p>
          <a:p>
            <a:endParaRPr lang="de-DE" sz="1100">
              <a:solidFill>
                <a:srgbClr val="333333"/>
              </a:solidFill>
              <a:latin typeface="Consolas" panose="020B0609020204030204" pitchFamily="49" charset="0"/>
            </a:endParaRPr>
          </a:p>
        </p:txBody>
      </p:sp>
      <p:sp>
        <p:nvSpPr>
          <p:cNvPr id="4" name="Slide Number Placeholder 3"/>
          <p:cNvSpPr>
            <a:spLocks noGrp="1"/>
          </p:cNvSpPr>
          <p:nvPr>
            <p:ph type="sldNum" sz="quarter" idx="5"/>
          </p:nvPr>
        </p:nvSpPr>
        <p:spPr/>
        <p:txBody>
          <a:bodyPr/>
          <a:lstStyle/>
          <a:p>
            <a:fld id="{42C819DE-7AE7-43B1-9EB8-0F6CA26EC42C}" type="slidenum">
              <a:rPr lang="en-US" smtClean="0"/>
              <a:t>9</a:t>
            </a:fld>
            <a:endParaRPr lang="en-US"/>
          </a:p>
        </p:txBody>
      </p:sp>
    </p:spTree>
    <p:extLst>
      <p:ext uri="{BB962C8B-B14F-4D97-AF65-F5344CB8AC3E}">
        <p14:creationId xmlns:p14="http://schemas.microsoft.com/office/powerpoint/2010/main" val="209457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20F4-D41C-46F3-9582-C94D2D3E638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a:extLst>
              <a:ext uri="{FF2B5EF4-FFF2-40B4-BE49-F238E27FC236}">
                <a16:creationId xmlns:a16="http://schemas.microsoft.com/office/drawing/2014/main" id="{E4D3C5D9-9676-4F83-BAF7-1D3C4446F4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5" name="Footer Placeholder 4">
            <a:extLst>
              <a:ext uri="{FF2B5EF4-FFF2-40B4-BE49-F238E27FC236}">
                <a16:creationId xmlns:a16="http://schemas.microsoft.com/office/drawing/2014/main" id="{1D19833C-9F80-4BEB-A53A-D578A4A40017}"/>
              </a:ext>
            </a:extLst>
          </p:cNvPr>
          <p:cNvSpPr>
            <a:spLocks noGrp="1"/>
          </p:cNvSpPr>
          <p:nvPr>
            <p:ph type="ftr" sz="quarter" idx="11"/>
          </p:nvPr>
        </p:nvSpPr>
        <p:spPr>
          <a:xfrm>
            <a:off x="9180576" y="6327648"/>
            <a:ext cx="2743200" cy="365760"/>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2279427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EFB9-8E36-4671-A151-3CE666AE07E3}"/>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 Placeholder 2">
            <a:extLst>
              <a:ext uri="{FF2B5EF4-FFF2-40B4-BE49-F238E27FC236}">
                <a16:creationId xmlns:a16="http://schemas.microsoft.com/office/drawing/2014/main" id="{76028DAC-E36D-4E77-A308-72BCE66FC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a:extLst>
              <a:ext uri="{FF2B5EF4-FFF2-40B4-BE49-F238E27FC236}">
                <a16:creationId xmlns:a16="http://schemas.microsoft.com/office/drawing/2014/main" id="{5E9FE864-6B32-4AD3-80FE-67F8E6BF770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p:txBody>
      </p:sp>
      <p:sp>
        <p:nvSpPr>
          <p:cNvPr id="5" name="Text Placeholder 4">
            <a:extLst>
              <a:ext uri="{FF2B5EF4-FFF2-40B4-BE49-F238E27FC236}">
                <a16:creationId xmlns:a16="http://schemas.microsoft.com/office/drawing/2014/main" id="{0A92C74A-E752-499E-9FBC-B8FAA7360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a:extLst>
              <a:ext uri="{FF2B5EF4-FFF2-40B4-BE49-F238E27FC236}">
                <a16:creationId xmlns:a16="http://schemas.microsoft.com/office/drawing/2014/main" id="{6CCE6938-B95C-4603-A4BA-8F1431405AF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p:txBody>
      </p:sp>
      <p:sp>
        <p:nvSpPr>
          <p:cNvPr id="8" name="Footer Placeholder 7">
            <a:extLst>
              <a:ext uri="{FF2B5EF4-FFF2-40B4-BE49-F238E27FC236}">
                <a16:creationId xmlns:a16="http://schemas.microsoft.com/office/drawing/2014/main" id="{57FE6799-84CA-48BE-BE54-3AB979BDA4EC}"/>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56289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4802-CBA9-4AC7-ACFD-23F9CBE5351B}"/>
              </a:ext>
            </a:extLst>
          </p:cNvPr>
          <p:cNvSpPr>
            <a:spLocks noGrp="1"/>
          </p:cNvSpPr>
          <p:nvPr>
            <p:ph type="title"/>
          </p:nvPr>
        </p:nvSpPr>
        <p:spPr/>
        <p:txBody>
          <a:bodyPr/>
          <a:lstStyle/>
          <a:p>
            <a:r>
              <a:rPr lang="de-DE"/>
              <a:t>Mastertitelformat bearbeiten</a:t>
            </a:r>
            <a:endParaRPr lang="en-US"/>
          </a:p>
        </p:txBody>
      </p:sp>
      <p:sp>
        <p:nvSpPr>
          <p:cNvPr id="4" name="Footer Placeholder 3">
            <a:extLst>
              <a:ext uri="{FF2B5EF4-FFF2-40B4-BE49-F238E27FC236}">
                <a16:creationId xmlns:a16="http://schemas.microsoft.com/office/drawing/2014/main" id="{124A5631-2913-4D3F-BD4E-AB5A08368397}"/>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
        <p:nvSpPr>
          <p:cNvPr id="6" name="Rectangle 5">
            <a:extLst>
              <a:ext uri="{FF2B5EF4-FFF2-40B4-BE49-F238E27FC236}">
                <a16:creationId xmlns:a16="http://schemas.microsoft.com/office/drawing/2014/main" id="{20825169-E709-470E-91D4-34F2E46AA60D}"/>
              </a:ext>
            </a:extLst>
          </p:cNvPr>
          <p:cNvSpPr/>
          <p:nvPr userDrawn="1"/>
        </p:nvSpPr>
        <p:spPr>
          <a:xfrm>
            <a:off x="838200" y="365125"/>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076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4A5631-2913-4D3F-BD4E-AB5A08368397}"/>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
        <p:nvSpPr>
          <p:cNvPr id="6" name="Rectangle 5">
            <a:extLst>
              <a:ext uri="{FF2B5EF4-FFF2-40B4-BE49-F238E27FC236}">
                <a16:creationId xmlns:a16="http://schemas.microsoft.com/office/drawing/2014/main" id="{20825169-E709-470E-91D4-34F2E46AA60D}"/>
              </a:ext>
            </a:extLst>
          </p:cNvPr>
          <p:cNvSpPr/>
          <p:nvPr userDrawn="1"/>
        </p:nvSpPr>
        <p:spPr>
          <a:xfrm>
            <a:off x="838200" y="365125"/>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BAA0B82-0A51-4825-959A-9723F6A32109}"/>
              </a:ext>
            </a:extLst>
          </p:cNvPr>
          <p:cNvSpPr>
            <a:spLocks noGrp="1"/>
          </p:cNvSpPr>
          <p:nvPr>
            <p:ph type="title"/>
          </p:nvPr>
        </p:nvSpPr>
        <p:spPr>
          <a:xfrm>
            <a:off x="1215342" y="365125"/>
            <a:ext cx="10138458" cy="780769"/>
          </a:xfrm>
        </p:spPr>
        <p:txBody>
          <a:bodyPr>
            <a:noAutofit/>
          </a:bodyPr>
          <a:lstStyle/>
          <a:p>
            <a:r>
              <a:rPr lang="de-DE" sz="3200"/>
              <a:t>Mastertitelformat bearbeiten</a:t>
            </a:r>
            <a:endParaRPr lang="en-US" sz="3200" dirty="0"/>
          </a:p>
        </p:txBody>
      </p:sp>
      <p:sp>
        <p:nvSpPr>
          <p:cNvPr id="15" name="Footer Placeholder 2">
            <a:extLst>
              <a:ext uri="{FF2B5EF4-FFF2-40B4-BE49-F238E27FC236}">
                <a16:creationId xmlns:a16="http://schemas.microsoft.com/office/drawing/2014/main" id="{93447469-7703-465B-82C0-5BA8D3FCB184}"/>
              </a:ext>
            </a:extLst>
          </p:cNvPr>
          <p:cNvSpPr txBox="1">
            <a:spLocks/>
          </p:cNvSpPr>
          <p:nvPr userDrawn="1"/>
        </p:nvSpPr>
        <p:spPr>
          <a:xfrm>
            <a:off x="9178723" y="6327085"/>
            <a:ext cx="2743200" cy="365125"/>
          </a:xfrm>
          <a:prstGeom prst="rect">
            <a:avLst/>
          </a:prstGeom>
        </p:spPr>
        <p:txBody>
          <a:bodyPr/>
          <a:lstStyle>
            <a:defPPr>
              <a:defRPr lang="en-US"/>
            </a:defPPr>
            <a:lvl1pPr marL="0" algn="l" defTabSz="914400" rtl="0" eaLnBrk="1" latinLnBrk="0" hangingPunct="1">
              <a:defRPr sz="1800" kern="1200">
                <a:solidFill>
                  <a:srgbClr val="0F4C81"/>
                </a:solidFill>
                <a:latin typeface="Segoe UI Semibold" panose="020B0702040204020203" pitchFamily="34" charset="0"/>
                <a:ea typeface="+mn-ea"/>
                <a:cs typeface="Segoe UI Semibold" panose="020B07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YourTwitterHandle</a:t>
            </a:r>
            <a:endParaRPr lang="en-US" dirty="0"/>
          </a:p>
        </p:txBody>
      </p:sp>
      <p:pic>
        <p:nvPicPr>
          <p:cNvPr id="16" name="Picture 15">
            <a:extLst>
              <a:ext uri="{FF2B5EF4-FFF2-40B4-BE49-F238E27FC236}">
                <a16:creationId xmlns:a16="http://schemas.microsoft.com/office/drawing/2014/main" id="{22DA5CAF-314A-4124-8D49-D0BABBCA8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646480"/>
            <a:ext cx="5334000" cy="4000500"/>
          </a:xfrm>
          <a:prstGeom prst="rect">
            <a:avLst/>
          </a:prstGeom>
        </p:spPr>
      </p:pic>
      <p:pic>
        <p:nvPicPr>
          <p:cNvPr id="18" name="Picture 17">
            <a:extLst>
              <a:ext uri="{FF2B5EF4-FFF2-40B4-BE49-F238E27FC236}">
                <a16:creationId xmlns:a16="http://schemas.microsoft.com/office/drawing/2014/main" id="{0409B35B-3326-47E3-81C5-A130208105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9729" y="3414392"/>
            <a:ext cx="3429000" cy="2571750"/>
          </a:xfrm>
          <a:prstGeom prst="rect">
            <a:avLst/>
          </a:prstGeom>
        </p:spPr>
      </p:pic>
      <p:pic>
        <p:nvPicPr>
          <p:cNvPr id="19" name="Picture 18">
            <a:extLst>
              <a:ext uri="{FF2B5EF4-FFF2-40B4-BE49-F238E27FC236}">
                <a16:creationId xmlns:a16="http://schemas.microsoft.com/office/drawing/2014/main" id="{8BAC9CA0-B860-42CA-B1F7-4302A813DC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7516" y="3414392"/>
            <a:ext cx="3429000" cy="2571750"/>
          </a:xfrm>
          <a:prstGeom prst="rect">
            <a:avLst/>
          </a:prstGeom>
        </p:spPr>
      </p:pic>
      <p:sp>
        <p:nvSpPr>
          <p:cNvPr id="20" name="Rectangle 19">
            <a:extLst>
              <a:ext uri="{FF2B5EF4-FFF2-40B4-BE49-F238E27FC236}">
                <a16:creationId xmlns:a16="http://schemas.microsoft.com/office/drawing/2014/main" id="{2B0EE369-AB71-49D3-8DE0-06D7F208D76C}"/>
              </a:ext>
            </a:extLst>
          </p:cNvPr>
          <p:cNvSpPr/>
          <p:nvPr userDrawn="1"/>
        </p:nvSpPr>
        <p:spPr>
          <a:xfrm>
            <a:off x="8686800" y="6211520"/>
            <a:ext cx="2667000" cy="572052"/>
          </a:xfrm>
          <a:prstGeom prst="rect">
            <a:avLst/>
          </a:prstGeom>
          <a:solidFill>
            <a:srgbClr val="B5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95CDDBC3-194A-48F2-B56C-F490B82ED6E4}"/>
              </a:ext>
            </a:extLst>
          </p:cNvPr>
          <p:cNvGrpSpPr/>
          <p:nvPr userDrawn="1"/>
        </p:nvGrpSpPr>
        <p:grpSpPr>
          <a:xfrm>
            <a:off x="8483779" y="3605236"/>
            <a:ext cx="2680558" cy="2190063"/>
            <a:chOff x="8483779" y="3497994"/>
            <a:chExt cx="2680558" cy="2190063"/>
          </a:xfrm>
        </p:grpSpPr>
        <p:pic>
          <p:nvPicPr>
            <p:cNvPr id="17" name="Picture 16">
              <a:extLst>
                <a:ext uri="{FF2B5EF4-FFF2-40B4-BE49-F238E27FC236}">
                  <a16:creationId xmlns:a16="http://schemas.microsoft.com/office/drawing/2014/main" id="{A536DC85-C874-4DD8-B38D-1475D562AC9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83779" y="3497994"/>
              <a:ext cx="2653990" cy="1990493"/>
            </a:xfrm>
            <a:prstGeom prst="rect">
              <a:avLst/>
            </a:prstGeom>
          </p:spPr>
        </p:pic>
        <p:sp>
          <p:nvSpPr>
            <p:cNvPr id="21" name="TextBox 20">
              <a:extLst>
                <a:ext uri="{FF2B5EF4-FFF2-40B4-BE49-F238E27FC236}">
                  <a16:creationId xmlns:a16="http://schemas.microsoft.com/office/drawing/2014/main" id="{51F731A0-16BE-424C-93C4-25473807E8A8}"/>
                </a:ext>
              </a:extLst>
            </p:cNvPr>
            <p:cNvSpPr txBox="1"/>
            <p:nvPr userDrawn="1"/>
          </p:nvSpPr>
          <p:spPr>
            <a:xfrm>
              <a:off x="8541942" y="5380280"/>
              <a:ext cx="2622395" cy="307777"/>
            </a:xfrm>
            <a:prstGeom prst="rect">
              <a:avLst/>
            </a:prstGeom>
            <a:noFill/>
          </p:spPr>
          <p:txBody>
            <a:bodyPr wrap="square" rtlCol="0">
              <a:spAutoFit/>
            </a:bodyPr>
            <a:lstStyle/>
            <a:p>
              <a:pPr algn="ctr"/>
              <a:r>
                <a:rPr lang="de-DE" sz="1400" b="1" dirty="0">
                  <a:latin typeface="Ostrich Sans" panose="020B0604020202020204"/>
                </a:rPr>
                <a:t>powershell.one</a:t>
              </a:r>
            </a:p>
          </p:txBody>
        </p:sp>
      </p:grpSp>
      <p:pic>
        <p:nvPicPr>
          <p:cNvPr id="22" name="Picture 21">
            <a:extLst>
              <a:ext uri="{FF2B5EF4-FFF2-40B4-BE49-F238E27FC236}">
                <a16:creationId xmlns:a16="http://schemas.microsoft.com/office/drawing/2014/main" id="{45A79560-0E40-4A15-8F8A-35A8655F1BD0}"/>
              </a:ext>
            </a:extLst>
          </p:cNvPr>
          <p:cNvPicPr>
            <a:picLocks noChangeAspect="1"/>
          </p:cNvPicPr>
          <p:nvPr userDrawn="1"/>
        </p:nvPicPr>
        <p:blipFill>
          <a:blip r:embed="rId6"/>
          <a:stretch>
            <a:fillRect/>
          </a:stretch>
        </p:blipFill>
        <p:spPr>
          <a:xfrm>
            <a:off x="0" y="0"/>
            <a:ext cx="12192000" cy="6857999"/>
          </a:xfrm>
          <a:prstGeom prst="rect">
            <a:avLst/>
          </a:prstGeom>
        </p:spPr>
      </p:pic>
    </p:spTree>
    <p:extLst>
      <p:ext uri="{BB962C8B-B14F-4D97-AF65-F5344CB8AC3E}">
        <p14:creationId xmlns:p14="http://schemas.microsoft.com/office/powerpoint/2010/main" val="265227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E97E4B9-E7F8-42A5-AB77-855B39011A29}"/>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379183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without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F8-FA7D-49E0-B4CA-287538AD9C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a:extLst>
              <a:ext uri="{FF2B5EF4-FFF2-40B4-BE49-F238E27FC236}">
                <a16:creationId xmlns:a16="http://schemas.microsoft.com/office/drawing/2014/main" id="{65AAA87E-410C-409B-B582-36CB5057A7AF}"/>
              </a:ext>
            </a:extLst>
          </p:cNvPr>
          <p:cNvSpPr>
            <a:spLocks noGrp="1"/>
          </p:cNvSpPr>
          <p:nvPr>
            <p:ph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p:txBody>
      </p:sp>
      <p:sp>
        <p:nvSpPr>
          <p:cNvPr id="4" name="Text Placeholder 3">
            <a:extLst>
              <a:ext uri="{FF2B5EF4-FFF2-40B4-BE49-F238E27FC236}">
                <a16:creationId xmlns:a16="http://schemas.microsoft.com/office/drawing/2014/main" id="{18B17A13-34CE-4E76-A89E-55BE3BDBB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ooter Placeholder 5">
            <a:extLst>
              <a:ext uri="{FF2B5EF4-FFF2-40B4-BE49-F238E27FC236}">
                <a16:creationId xmlns:a16="http://schemas.microsoft.com/office/drawing/2014/main" id="{EBF0FE8F-5FF0-4A4F-B233-7BC54741A079}"/>
              </a:ext>
            </a:extLst>
          </p:cNvPr>
          <p:cNvSpPr>
            <a:spLocks noGrp="1"/>
          </p:cNvSpPr>
          <p:nvPr>
            <p:ph type="ftr" sz="quarter" idx="11"/>
          </p:nvPr>
        </p:nvSpPr>
        <p:spPr>
          <a:xfrm>
            <a:off x="9178724"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59460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F8-FA7D-49E0-B4CA-287538AD9C1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a:extLst>
              <a:ext uri="{FF2B5EF4-FFF2-40B4-BE49-F238E27FC236}">
                <a16:creationId xmlns:a16="http://schemas.microsoft.com/office/drawing/2014/main" id="{65AAA87E-410C-409B-B582-36CB5057A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p:txBody>
      </p:sp>
      <p:sp>
        <p:nvSpPr>
          <p:cNvPr id="4" name="Text Placeholder 3">
            <a:extLst>
              <a:ext uri="{FF2B5EF4-FFF2-40B4-BE49-F238E27FC236}">
                <a16:creationId xmlns:a16="http://schemas.microsoft.com/office/drawing/2014/main" id="{18B17A13-34CE-4E76-A89E-55BE3BDBB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ooter Placeholder 5">
            <a:extLst>
              <a:ext uri="{FF2B5EF4-FFF2-40B4-BE49-F238E27FC236}">
                <a16:creationId xmlns:a16="http://schemas.microsoft.com/office/drawing/2014/main" id="{EBF0FE8F-5FF0-4A4F-B233-7BC54741A079}"/>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246648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3488-53E4-4A31-BC0A-B4DE54836AD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a:extLst>
              <a:ext uri="{FF2B5EF4-FFF2-40B4-BE49-F238E27FC236}">
                <a16:creationId xmlns:a16="http://schemas.microsoft.com/office/drawing/2014/main" id="{0BD6A40E-7D33-4407-B2B1-93FF1489F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a:extLst>
              <a:ext uri="{FF2B5EF4-FFF2-40B4-BE49-F238E27FC236}">
                <a16:creationId xmlns:a16="http://schemas.microsoft.com/office/drawing/2014/main" id="{8C12C0E5-2390-4470-BE85-BD80DCC85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ooter Placeholder 5">
            <a:extLst>
              <a:ext uri="{FF2B5EF4-FFF2-40B4-BE49-F238E27FC236}">
                <a16:creationId xmlns:a16="http://schemas.microsoft.com/office/drawing/2014/main" id="{DE1D90B1-A7DE-481C-B95D-EFF4136441D4}"/>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39282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mo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D3C5D9-9676-4F83-BAF7-1D3C4446F421}"/>
              </a:ext>
            </a:extLst>
          </p:cNvPr>
          <p:cNvSpPr>
            <a:spLocks noGrp="1"/>
          </p:cNvSpPr>
          <p:nvPr>
            <p:ph type="subTitle" idx="1"/>
          </p:nvPr>
        </p:nvSpPr>
        <p:spPr>
          <a:xfrm>
            <a:off x="694481" y="3992337"/>
            <a:ext cx="10764456" cy="2541023"/>
          </a:xfrm>
        </p:spPr>
        <p:txBody>
          <a:bodyPr>
            <a:normAutofit/>
          </a:bodyPr>
          <a:lstStyle>
            <a:lvl1pPr marL="0" indent="0" algn="ctr">
              <a:buNone/>
              <a:defRPr sz="4800">
                <a:latin typeface="Ostrich Sans" panose="020B06040202020202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E03962E2-E8D8-4512-96DF-06250CB7D1E9}"/>
              </a:ext>
            </a:extLst>
          </p:cNvPr>
          <p:cNvSpPr>
            <a:spLocks noGrp="1"/>
          </p:cNvSpPr>
          <p:nvPr>
            <p:ph type="ftr" sz="quarter" idx="11"/>
          </p:nvPr>
        </p:nvSpPr>
        <p:spPr>
          <a:xfrm>
            <a:off x="9180576" y="6327649"/>
            <a:ext cx="2743200" cy="365760"/>
          </a:xfrm>
          <a:prstGeom prst="rect">
            <a:avLst/>
          </a:prstGeom>
        </p:spPr>
        <p:txBody>
          <a:bodyPr/>
          <a:lstStyle>
            <a:lvl1pPr>
              <a:defRPr>
                <a:solidFill>
                  <a:srgbClr val="0F4C81"/>
                </a:solidFill>
                <a:latin typeface="Segoe UI Semibold" panose="020B0702040204020203" pitchFamily="34" charset="0"/>
                <a:cs typeface="Segoe UI Semibold" panose="020B0702040204020203" pitchFamily="34" charset="0"/>
              </a:defRPr>
            </a:lvl1pPr>
          </a:lstStyle>
          <a:p>
            <a:r>
              <a:rPr lang="en-DE"/>
              <a:t>@</a:t>
            </a:r>
            <a:r>
              <a:rPr lang="en-US"/>
              <a:t>@thorstenbutz</a:t>
            </a:r>
            <a:endParaRPr lang="en-US" dirty="0"/>
          </a:p>
        </p:txBody>
      </p:sp>
      <p:sp>
        <p:nvSpPr>
          <p:cNvPr id="8" name="Rectangle 7">
            <a:extLst>
              <a:ext uri="{FF2B5EF4-FFF2-40B4-BE49-F238E27FC236}">
                <a16:creationId xmlns:a16="http://schemas.microsoft.com/office/drawing/2014/main" id="{E719A8DE-E21E-4165-B14D-441FDDD62FFE}"/>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567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DE6A-E5D0-4047-B66C-C943AADC6C8E}"/>
              </a:ext>
            </a:extLst>
          </p:cNvPr>
          <p:cNvSpPr>
            <a:spLocks noGrp="1"/>
          </p:cNvSpPr>
          <p:nvPr>
            <p:ph type="ctrTitle"/>
          </p:nvPr>
        </p:nvSpPr>
        <p:spPr>
          <a:xfrm>
            <a:off x="612975" y="2384385"/>
            <a:ext cx="10950133" cy="2352495"/>
          </a:xfrm>
        </p:spPr>
        <p:txBody>
          <a:bodyPr anchor="t">
            <a:normAutofit/>
          </a:bodyPr>
          <a:lstStyle>
            <a:lvl1pPr algn="ctr">
              <a:defRPr sz="7200">
                <a:solidFill>
                  <a:srgbClr val="0F4C81"/>
                </a:solidFill>
                <a:latin typeface="Ostrich Sans Inline" panose="000005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359E8C50-F4A3-4249-AD21-50FE07579AB5}"/>
              </a:ext>
            </a:extLst>
          </p:cNvPr>
          <p:cNvSpPr>
            <a:spLocks noGrp="1"/>
          </p:cNvSpPr>
          <p:nvPr>
            <p:ph type="subTitle" idx="1"/>
          </p:nvPr>
        </p:nvSpPr>
        <p:spPr>
          <a:xfrm>
            <a:off x="612976" y="4826643"/>
            <a:ext cx="10950132" cy="1290317"/>
          </a:xfrm>
        </p:spPr>
        <p:txBody>
          <a:bodyPr anchor="t">
            <a:normAutofit/>
          </a:bodyPr>
          <a:lstStyle>
            <a:lvl1pPr marL="0" indent="0" algn="ctr">
              <a:buNone/>
              <a:defRPr sz="4000">
                <a:latin typeface="Ostrich Sans" panose="020B06040202020202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TextBox 16">
            <a:extLst>
              <a:ext uri="{FF2B5EF4-FFF2-40B4-BE49-F238E27FC236}">
                <a16:creationId xmlns:a16="http://schemas.microsoft.com/office/drawing/2014/main" id="{F1C6EB0C-7AFE-4688-8578-B41CB4AAAA00}"/>
              </a:ext>
            </a:extLst>
          </p:cNvPr>
          <p:cNvSpPr txBox="1"/>
          <p:nvPr userDrawn="1"/>
        </p:nvSpPr>
        <p:spPr>
          <a:xfrm>
            <a:off x="612976" y="393539"/>
            <a:ext cx="4419800" cy="1420325"/>
          </a:xfrm>
          <a:prstGeom prst="rect">
            <a:avLst/>
          </a:prstGeom>
          <a:noFill/>
        </p:spPr>
        <p:txBody>
          <a:bodyPr wrap="none" rtlCol="0">
            <a:spAutoFit/>
          </a:bodyPr>
          <a:lstStyle/>
          <a:p>
            <a:pPr algn="l">
              <a:lnSpc>
                <a:spcPct val="150000"/>
              </a:lnSpc>
            </a:pPr>
            <a:r>
              <a:rPr lang="sr-Latn-RS" sz="2000" dirty="0">
                <a:solidFill>
                  <a:srgbClr val="0F4C81"/>
                </a:solidFill>
                <a:latin typeface="Ostrich Sans" panose="020B0604020202020204" pitchFamily="50" charset="0"/>
              </a:rPr>
              <a:t>PowerShell Conference Europe 2020</a:t>
            </a:r>
          </a:p>
          <a:p>
            <a:pPr algn="l">
              <a:lnSpc>
                <a:spcPct val="150000"/>
              </a:lnSpc>
            </a:pPr>
            <a:r>
              <a:rPr lang="sr-Latn-RS" sz="2000" dirty="0">
                <a:solidFill>
                  <a:srgbClr val="0F4C81"/>
                </a:solidFill>
                <a:latin typeface="Ostrich Sans" panose="020B0604020202020204" pitchFamily="50" charset="0"/>
              </a:rPr>
              <a:t>Internet, World</a:t>
            </a:r>
          </a:p>
          <a:p>
            <a:pPr algn="l">
              <a:lnSpc>
                <a:spcPct val="150000"/>
              </a:lnSpc>
            </a:pPr>
            <a:r>
              <a:rPr lang="sr-Latn-RS" sz="2000" dirty="0">
                <a:solidFill>
                  <a:srgbClr val="0F4C81"/>
                </a:solidFill>
                <a:latin typeface="Ostrich Sans" panose="020B0604020202020204" pitchFamily="50" charset="0"/>
              </a:rPr>
              <a:t>June 2-3, 2020</a:t>
            </a:r>
            <a:endParaRPr lang="en-US" sz="2000" dirty="0">
              <a:solidFill>
                <a:srgbClr val="0F4C81"/>
              </a:solidFill>
              <a:latin typeface="Ostrich Sans" panose="020B0604020202020204" pitchFamily="50" charset="0"/>
            </a:endParaRPr>
          </a:p>
        </p:txBody>
      </p:sp>
    </p:spTree>
    <p:extLst>
      <p:ext uri="{BB962C8B-B14F-4D97-AF65-F5344CB8AC3E}">
        <p14:creationId xmlns:p14="http://schemas.microsoft.com/office/powerpoint/2010/main" val="603572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D3C5D9-9676-4F83-BAF7-1D3C4446F421}"/>
              </a:ext>
            </a:extLst>
          </p:cNvPr>
          <p:cNvSpPr>
            <a:spLocks noGrp="1"/>
          </p:cNvSpPr>
          <p:nvPr>
            <p:ph type="subTitle" idx="1"/>
          </p:nvPr>
        </p:nvSpPr>
        <p:spPr>
          <a:xfrm>
            <a:off x="694481" y="3992337"/>
            <a:ext cx="10764456" cy="2541023"/>
          </a:xfrm>
        </p:spPr>
        <p:txBody>
          <a:bodyPr>
            <a:normAutofit/>
          </a:bodyPr>
          <a:lstStyle>
            <a:lvl1pPr marL="0" indent="0" algn="ctr">
              <a:buNone/>
              <a:defRPr sz="4800">
                <a:latin typeface="Ostrich Sans" panose="020B06040202020202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a:extLst>
              <a:ext uri="{FF2B5EF4-FFF2-40B4-BE49-F238E27FC236}">
                <a16:creationId xmlns:a16="http://schemas.microsoft.com/office/drawing/2014/main" id="{E03962E2-E8D8-4512-96DF-06250CB7D1E9}"/>
              </a:ext>
            </a:extLst>
          </p:cNvPr>
          <p:cNvSpPr>
            <a:spLocks noGrp="1"/>
          </p:cNvSpPr>
          <p:nvPr>
            <p:ph type="ftr" sz="quarter" idx="11"/>
          </p:nvPr>
        </p:nvSpPr>
        <p:spPr>
          <a:xfrm>
            <a:off x="9180576" y="6327649"/>
            <a:ext cx="2743200" cy="365760"/>
          </a:xfrm>
          <a:prstGeom prst="rect">
            <a:avLst/>
          </a:prstGeom>
        </p:spPr>
        <p:txBody>
          <a:bodyPr/>
          <a:lstStyle>
            <a:lvl1pPr>
              <a:defRPr>
                <a:solidFill>
                  <a:srgbClr val="0F4C81"/>
                </a:solidFill>
                <a:latin typeface="Segoe UI Semibold" panose="020B0702040204020203" pitchFamily="34" charset="0"/>
                <a:cs typeface="Segoe UI Semibold" panose="020B0702040204020203" pitchFamily="34" charset="0"/>
              </a:defRPr>
            </a:lvl1pPr>
          </a:lstStyle>
          <a:p>
            <a:r>
              <a:rPr lang="en-DE"/>
              <a:t>@</a:t>
            </a:r>
            <a:r>
              <a:rPr lang="en-US"/>
              <a:t>@thorstenbutz</a:t>
            </a:r>
            <a:endParaRPr lang="en-US" dirty="0"/>
          </a:p>
        </p:txBody>
      </p:sp>
      <p:sp>
        <p:nvSpPr>
          <p:cNvPr id="8" name="Rectangle 7">
            <a:extLst>
              <a:ext uri="{FF2B5EF4-FFF2-40B4-BE49-F238E27FC236}">
                <a16:creationId xmlns:a16="http://schemas.microsoft.com/office/drawing/2014/main" id="{E719A8DE-E21E-4165-B14D-441FDDD62FFE}"/>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31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0FD8-1326-4A4F-87B6-EBE0889C72CB}"/>
              </a:ext>
            </a:extLst>
          </p:cNvPr>
          <p:cNvSpPr>
            <a:spLocks noGrp="1"/>
          </p:cNvSpPr>
          <p:nvPr>
            <p:ph type="title"/>
          </p:nvPr>
        </p:nvSpPr>
        <p:spPr>
          <a:xfrm>
            <a:off x="1216152" y="365125"/>
            <a:ext cx="10219481" cy="780769"/>
          </a:xfrm>
        </p:spPr>
        <p:txBody>
          <a:bodyPr/>
          <a:lstStyle>
            <a:lvl1pPr>
              <a:defRPr/>
            </a:lvl1pPr>
          </a:lstStyle>
          <a:p>
            <a:r>
              <a:rPr lang="de-DE"/>
              <a:t>Mastertitelformat bearbeiten</a:t>
            </a:r>
            <a:endParaRPr lang="en-US" dirty="0"/>
          </a:p>
        </p:txBody>
      </p:sp>
      <p:sp>
        <p:nvSpPr>
          <p:cNvPr id="3" name="Content Placeholder 2">
            <a:extLst>
              <a:ext uri="{FF2B5EF4-FFF2-40B4-BE49-F238E27FC236}">
                <a16:creationId xmlns:a16="http://schemas.microsoft.com/office/drawing/2014/main" id="{55C7F8FE-1538-442B-83CD-90D117DDD92A}"/>
              </a:ext>
            </a:extLst>
          </p:cNvPr>
          <p:cNvSpPr>
            <a:spLocks noGrp="1"/>
          </p:cNvSpPr>
          <p:nvPr>
            <p:ph idx="1"/>
          </p:nvPr>
        </p:nvSpPr>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5" name="Footer Placeholder 4">
            <a:extLst>
              <a:ext uri="{FF2B5EF4-FFF2-40B4-BE49-F238E27FC236}">
                <a16:creationId xmlns:a16="http://schemas.microsoft.com/office/drawing/2014/main" id="{C2FE425A-D41A-41F5-8424-1B1F3831765F}"/>
              </a:ext>
            </a:extLst>
          </p:cNvPr>
          <p:cNvSpPr>
            <a:spLocks noGrp="1"/>
          </p:cNvSpPr>
          <p:nvPr>
            <p:ph type="ftr" sz="quarter" idx="11"/>
          </p:nvPr>
        </p:nvSpPr>
        <p:spPr>
          <a:xfrm>
            <a:off x="9178724" y="6327648"/>
            <a:ext cx="2743200" cy="365760"/>
          </a:xfrm>
          <a:prstGeom prst="rect">
            <a:avLst/>
          </a:prstGeom>
        </p:spPr>
        <p:txBody>
          <a:bodyPr/>
          <a:lstStyle>
            <a:lvl1pPr algn="l">
              <a:defRPr/>
            </a:lvl1pPr>
          </a:lstStyle>
          <a:p>
            <a:r>
              <a:rPr lang="en-US"/>
              <a:t>@thorstenbutz</a:t>
            </a:r>
            <a:endParaRPr lang="en-US" dirty="0"/>
          </a:p>
        </p:txBody>
      </p:sp>
      <p:sp>
        <p:nvSpPr>
          <p:cNvPr id="7" name="Rectangle 6">
            <a:extLst>
              <a:ext uri="{FF2B5EF4-FFF2-40B4-BE49-F238E27FC236}">
                <a16:creationId xmlns:a16="http://schemas.microsoft.com/office/drawing/2014/main" id="{1C700FCF-7B7F-49FA-95FF-A71825382CEF}"/>
              </a:ext>
            </a:extLst>
          </p:cNvPr>
          <p:cNvSpPr/>
          <p:nvPr userDrawn="1"/>
        </p:nvSpPr>
        <p:spPr>
          <a:xfrm>
            <a:off x="838200" y="365125"/>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37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terials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BE0DFE-903B-4CA9-A54D-06DB258379F6}"/>
              </a:ext>
            </a:extLst>
          </p:cNvPr>
          <p:cNvSpPr txBox="1"/>
          <p:nvPr userDrawn="1"/>
        </p:nvSpPr>
        <p:spPr>
          <a:xfrm>
            <a:off x="694481" y="1900372"/>
            <a:ext cx="10764456" cy="1569660"/>
          </a:xfrm>
          <a:prstGeom prst="rect">
            <a:avLst/>
          </a:prstGeom>
          <a:noFill/>
        </p:spPr>
        <p:txBody>
          <a:bodyPr wrap="square" rtlCol="0">
            <a:spAutoFit/>
          </a:bodyPr>
          <a:lstStyle/>
          <a:p>
            <a:pPr algn="ctr"/>
            <a:r>
              <a:rPr lang="en-US" sz="9600" b="0" dirty="0">
                <a:solidFill>
                  <a:srgbClr val="0F4C81"/>
                </a:solidFill>
                <a:latin typeface="Ostrich Sans Inline" panose="00000500000000000000" pitchFamily="50" charset="0"/>
                <a:cs typeface="Segoe UI" panose="020B0502040204020203" pitchFamily="34" charset="0"/>
              </a:rPr>
              <a:t>Slides + </a:t>
            </a:r>
            <a:r>
              <a:rPr lang="sr-Latn-RS" sz="9600" b="0" dirty="0">
                <a:solidFill>
                  <a:srgbClr val="0F4C81"/>
                </a:solidFill>
                <a:latin typeface="Ostrich Sans Inline" panose="00000500000000000000" pitchFamily="50" charset="0"/>
                <a:cs typeface="Segoe UI" panose="020B0502040204020203" pitchFamily="34" charset="0"/>
              </a:rPr>
              <a:t>DEMO</a:t>
            </a:r>
            <a:r>
              <a:rPr lang="en-US" sz="9600" b="0" dirty="0">
                <a:solidFill>
                  <a:srgbClr val="0F4C81"/>
                </a:solidFill>
                <a:latin typeface="Ostrich Sans Inline" panose="00000500000000000000" pitchFamily="50" charset="0"/>
                <a:cs typeface="Segoe UI" panose="020B0502040204020203" pitchFamily="34" charset="0"/>
              </a:rPr>
              <a:t> code</a:t>
            </a:r>
          </a:p>
        </p:txBody>
      </p:sp>
      <p:sp>
        <p:nvSpPr>
          <p:cNvPr id="7" name="Footer Placeholder 4">
            <a:extLst>
              <a:ext uri="{FF2B5EF4-FFF2-40B4-BE49-F238E27FC236}">
                <a16:creationId xmlns:a16="http://schemas.microsoft.com/office/drawing/2014/main" id="{E03962E2-E8D8-4512-96DF-06250CB7D1E9}"/>
              </a:ext>
            </a:extLst>
          </p:cNvPr>
          <p:cNvSpPr>
            <a:spLocks noGrp="1"/>
          </p:cNvSpPr>
          <p:nvPr>
            <p:ph type="ftr" sz="quarter" idx="11"/>
          </p:nvPr>
        </p:nvSpPr>
        <p:spPr>
          <a:xfrm>
            <a:off x="9180576" y="6327649"/>
            <a:ext cx="2743200" cy="365760"/>
          </a:xfrm>
          <a:prstGeom prst="rect">
            <a:avLst/>
          </a:prstGeom>
        </p:spPr>
        <p:txBody>
          <a:bodyPr/>
          <a:lstStyle>
            <a:lvl1pPr>
              <a:defRPr>
                <a:solidFill>
                  <a:srgbClr val="0F4C81"/>
                </a:solidFill>
                <a:latin typeface="Segoe UI Semibold" panose="020B0702040204020203" pitchFamily="34" charset="0"/>
                <a:cs typeface="Segoe UI Semibold" panose="020B0702040204020203" pitchFamily="34" charset="0"/>
              </a:defRPr>
            </a:lvl1pPr>
          </a:lstStyle>
          <a:p>
            <a:r>
              <a:rPr lang="en-US"/>
              <a:t>@thorstenbutz</a:t>
            </a:r>
            <a:endParaRPr lang="en-US" dirty="0"/>
          </a:p>
        </p:txBody>
      </p:sp>
      <p:sp>
        <p:nvSpPr>
          <p:cNvPr id="8" name="Rectangle 7">
            <a:extLst>
              <a:ext uri="{FF2B5EF4-FFF2-40B4-BE49-F238E27FC236}">
                <a16:creationId xmlns:a16="http://schemas.microsoft.com/office/drawing/2014/main" id="{E719A8DE-E21E-4165-B14D-441FDDD62FFE}"/>
              </a:ext>
            </a:extLst>
          </p:cNvPr>
          <p:cNvSpPr/>
          <p:nvPr userDrawn="1"/>
        </p:nvSpPr>
        <p:spPr>
          <a:xfrm>
            <a:off x="8889357" y="6327085"/>
            <a:ext cx="393539" cy="393539"/>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C608A6-4B15-45D1-85C8-3083CB9BBBCE}"/>
              </a:ext>
            </a:extLst>
          </p:cNvPr>
          <p:cNvSpPr txBox="1"/>
          <p:nvPr userDrawn="1"/>
        </p:nvSpPr>
        <p:spPr>
          <a:xfrm>
            <a:off x="525517" y="4358538"/>
            <a:ext cx="11140966" cy="1005840"/>
          </a:xfrm>
          <a:prstGeom prst="rect">
            <a:avLst/>
          </a:prstGeom>
          <a:solidFill>
            <a:schemeClr val="bg1">
              <a:lumMod val="95000"/>
              <a:alpha val="75000"/>
            </a:schemeClr>
          </a:solidFill>
          <a:ln>
            <a:solidFill>
              <a:srgbClr val="0F4C81"/>
            </a:solidFill>
          </a:ln>
        </p:spPr>
        <p:txBody>
          <a:bodyPr wrap="square" rtlCol="0" anchor="b" anchorCtr="0">
            <a:spAutoFit/>
          </a:bodyPr>
          <a:lstStyle/>
          <a:p>
            <a:pPr marL="0" indent="0" algn="ctr">
              <a:buNone/>
            </a:pPr>
            <a:r>
              <a:rPr lang="en-US" sz="2800" dirty="0">
                <a:solidFill>
                  <a:srgbClr val="0000FF"/>
                </a:solidFill>
                <a:latin typeface="Consolas" panose="020B0609020204030204" pitchFamily="49" charset="0"/>
              </a:rPr>
              <a:t>Start-Process</a:t>
            </a:r>
            <a:r>
              <a:rPr lang="en-US" sz="2800" dirty="0">
                <a:solidFill>
                  <a:prstClr val="black"/>
                </a:solidFill>
                <a:latin typeface="Consolas" panose="020B0609020204030204" pitchFamily="49" charset="0"/>
              </a:rPr>
              <a:t> </a:t>
            </a:r>
            <a:r>
              <a:rPr lang="en-US" sz="2800" dirty="0">
                <a:solidFill>
                  <a:srgbClr val="000080"/>
                </a:solidFill>
                <a:latin typeface="Consolas" panose="020B0609020204030204" pitchFamily="49" charset="0"/>
              </a:rPr>
              <a:t>-</a:t>
            </a:r>
            <a:r>
              <a:rPr lang="en-US" sz="2800" dirty="0" err="1">
                <a:solidFill>
                  <a:srgbClr val="000080"/>
                </a:solidFill>
                <a:latin typeface="Consolas" panose="020B0609020204030204" pitchFamily="49" charset="0"/>
              </a:rPr>
              <a:t>FilePath</a:t>
            </a:r>
            <a:r>
              <a:rPr lang="en-US" sz="2800" dirty="0">
                <a:solidFill>
                  <a:prstClr val="black"/>
                </a:solidFill>
                <a:latin typeface="Consolas" panose="020B0609020204030204" pitchFamily="49" charset="0"/>
              </a:rPr>
              <a:t> </a:t>
            </a:r>
            <a:r>
              <a:rPr lang="en-US" sz="2800" dirty="0">
                <a:solidFill>
                  <a:schemeClr val="accent6">
                    <a:lumMod val="50000"/>
                  </a:schemeClr>
                </a:solidFill>
                <a:latin typeface="Consolas" panose="020B0609020204030204" pitchFamily="49" charset="0"/>
              </a:rPr>
              <a:t>https://github.com/psconfeu/2020 </a:t>
            </a:r>
          </a:p>
          <a:p>
            <a:endParaRPr lang="en-US" dirty="0"/>
          </a:p>
        </p:txBody>
      </p:sp>
    </p:spTree>
    <p:extLst>
      <p:ext uri="{BB962C8B-B14F-4D97-AF65-F5344CB8AC3E}">
        <p14:creationId xmlns:p14="http://schemas.microsoft.com/office/powerpoint/2010/main" val="76545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0FD8-1326-4A4F-87B6-EBE0889C72CB}"/>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5C7F8FE-1538-442B-83CD-90D117DDD92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p:txBody>
      </p:sp>
      <p:sp>
        <p:nvSpPr>
          <p:cNvPr id="5" name="Footer Placeholder 4">
            <a:extLst>
              <a:ext uri="{FF2B5EF4-FFF2-40B4-BE49-F238E27FC236}">
                <a16:creationId xmlns:a16="http://schemas.microsoft.com/office/drawing/2014/main" id="{C2FE425A-D41A-41F5-8424-1B1F3831765F}"/>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
        <p:nvSpPr>
          <p:cNvPr id="8" name="Rectangle 7">
            <a:extLst>
              <a:ext uri="{FF2B5EF4-FFF2-40B4-BE49-F238E27FC236}">
                <a16:creationId xmlns:a16="http://schemas.microsoft.com/office/drawing/2014/main" id="{A7859949-B4A0-4A6F-9E87-34690D0A0076}"/>
              </a:ext>
            </a:extLst>
          </p:cNvPr>
          <p:cNvSpPr/>
          <p:nvPr userDrawn="1"/>
        </p:nvSpPr>
        <p:spPr>
          <a:xfrm>
            <a:off x="838200" y="365125"/>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8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e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712D79-FB75-4E13-A379-59BB07334E58}"/>
              </a:ext>
            </a:extLst>
          </p:cNvPr>
          <p:cNvSpPr>
            <a:spLocks noGrp="1"/>
          </p:cNvSpPr>
          <p:nvPr>
            <p:ph type="body" idx="1"/>
          </p:nvPr>
        </p:nvSpPr>
        <p:spPr>
          <a:xfrm>
            <a:off x="150471" y="165791"/>
            <a:ext cx="11887200" cy="5609976"/>
          </a:xfrm>
          <a:solidFill>
            <a:schemeClr val="bg1">
              <a:lumMod val="95000"/>
              <a:alpha val="75000"/>
            </a:schemeClr>
          </a:solidFill>
          <a:ln>
            <a:solidFill>
              <a:srgbClr val="5882A5"/>
            </a:solidFill>
          </a:ln>
        </p:spPr>
        <p:txBody>
          <a:bodyPr/>
          <a:lstStyle>
            <a:lvl1pPr marL="0" indent="0">
              <a:buNone/>
              <a:defRPr sz="2400">
                <a:solidFill>
                  <a:schemeClr val="tx1"/>
                </a:solidFill>
                <a:latin typeface="Consolas" panose="020B0609020204030204" pitchFamily="49"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ooter Placeholder 4">
            <a:extLst>
              <a:ext uri="{FF2B5EF4-FFF2-40B4-BE49-F238E27FC236}">
                <a16:creationId xmlns:a16="http://schemas.microsoft.com/office/drawing/2014/main" id="{6101932C-5986-46DA-AF53-E9CA7C375AE2}"/>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225013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de w/o Twitt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712D79-FB75-4E13-A379-59BB07334E58}"/>
              </a:ext>
            </a:extLst>
          </p:cNvPr>
          <p:cNvSpPr>
            <a:spLocks noGrp="1"/>
          </p:cNvSpPr>
          <p:nvPr>
            <p:ph type="body" idx="1"/>
          </p:nvPr>
        </p:nvSpPr>
        <p:spPr>
          <a:xfrm>
            <a:off x="150471" y="165791"/>
            <a:ext cx="11887200" cy="5609976"/>
          </a:xfrm>
          <a:solidFill>
            <a:schemeClr val="bg1">
              <a:lumMod val="95000"/>
              <a:alpha val="75000"/>
            </a:schemeClr>
          </a:solidFill>
          <a:ln>
            <a:solidFill>
              <a:srgbClr val="5882A5"/>
            </a:solidFill>
          </a:ln>
        </p:spPr>
        <p:txBody>
          <a:bodyPr/>
          <a:lstStyle>
            <a:lvl1pPr marL="0" indent="0">
              <a:buNone/>
              <a:defRPr sz="2400">
                <a:solidFill>
                  <a:schemeClr val="tx1"/>
                </a:solidFill>
                <a:latin typeface="Consolas" panose="020B0609020204030204" pitchFamily="49"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2" name="Rechteck 1">
            <a:extLst>
              <a:ext uri="{FF2B5EF4-FFF2-40B4-BE49-F238E27FC236}">
                <a16:creationId xmlns:a16="http://schemas.microsoft.com/office/drawing/2014/main" id="{501A240B-E50A-43FA-AD5D-6DA023C50005}"/>
              </a:ext>
            </a:extLst>
          </p:cNvPr>
          <p:cNvSpPr/>
          <p:nvPr userDrawn="1"/>
        </p:nvSpPr>
        <p:spPr>
          <a:xfrm>
            <a:off x="8820149" y="6315074"/>
            <a:ext cx="752475" cy="542925"/>
          </a:xfrm>
          <a:prstGeom prst="rect">
            <a:avLst/>
          </a:prstGeom>
          <a:solidFill>
            <a:srgbClr val="B5C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880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03E1-C14B-4989-99D8-D0A96E3C320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a:extLst>
              <a:ext uri="{FF2B5EF4-FFF2-40B4-BE49-F238E27FC236}">
                <a16:creationId xmlns:a16="http://schemas.microsoft.com/office/drawing/2014/main" id="{F6712D79-FB75-4E13-A379-59BB07334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ooter Placeholder 4">
            <a:extLst>
              <a:ext uri="{FF2B5EF4-FFF2-40B4-BE49-F238E27FC236}">
                <a16:creationId xmlns:a16="http://schemas.microsoft.com/office/drawing/2014/main" id="{6101932C-5986-46DA-AF53-E9CA7C375AE2}"/>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Tree>
    <p:extLst>
      <p:ext uri="{BB962C8B-B14F-4D97-AF65-F5344CB8AC3E}">
        <p14:creationId xmlns:p14="http://schemas.microsoft.com/office/powerpoint/2010/main" val="407336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without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4E4B-FF11-4A36-9627-0AAB48872E94}"/>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46CDB03-2E67-470F-9D63-67094F32D62C}"/>
              </a:ext>
            </a:extLst>
          </p:cNvPr>
          <p:cNvSpPr>
            <a:spLocks noGrp="1"/>
          </p:cNvSpPr>
          <p:nvPr>
            <p:ph sz="half" idx="1"/>
          </p:nvPr>
        </p:nvSpPr>
        <p:spPr>
          <a:xfrm>
            <a:off x="838200" y="1825625"/>
            <a:ext cx="5181600" cy="435133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4" name="Content Placeholder 3">
            <a:extLst>
              <a:ext uri="{FF2B5EF4-FFF2-40B4-BE49-F238E27FC236}">
                <a16:creationId xmlns:a16="http://schemas.microsoft.com/office/drawing/2014/main" id="{3FFF0660-D7AC-4C49-8907-DFB84E5C822C}"/>
              </a:ext>
            </a:extLst>
          </p:cNvPr>
          <p:cNvSpPr>
            <a:spLocks noGrp="1"/>
          </p:cNvSpPr>
          <p:nvPr>
            <p:ph sz="half" idx="2"/>
          </p:nvPr>
        </p:nvSpPr>
        <p:spPr>
          <a:xfrm>
            <a:off x="6172200" y="1825625"/>
            <a:ext cx="5181600" cy="435133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6" name="Footer Placeholder 5">
            <a:extLst>
              <a:ext uri="{FF2B5EF4-FFF2-40B4-BE49-F238E27FC236}">
                <a16:creationId xmlns:a16="http://schemas.microsoft.com/office/drawing/2014/main" id="{2EDDB5A4-0630-4B40-B488-9A976EC8A115}"/>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
        <p:nvSpPr>
          <p:cNvPr id="8" name="Rectangle 7">
            <a:extLst>
              <a:ext uri="{FF2B5EF4-FFF2-40B4-BE49-F238E27FC236}">
                <a16:creationId xmlns:a16="http://schemas.microsoft.com/office/drawing/2014/main" id="{A0178393-01D4-4B3A-BDBF-28AC0CF1EB42}"/>
              </a:ext>
            </a:extLst>
          </p:cNvPr>
          <p:cNvSpPr/>
          <p:nvPr userDrawn="1"/>
        </p:nvSpPr>
        <p:spPr>
          <a:xfrm>
            <a:off x="838200" y="365125"/>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40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4E4B-FF11-4A36-9627-0AAB48872E94}"/>
              </a:ext>
            </a:extLst>
          </p:cNvPr>
          <p:cNvSpPr>
            <a:spLocks noGrp="1"/>
          </p:cNvSpPr>
          <p:nvPr>
            <p:ph type="title"/>
          </p:nvPr>
        </p:nvSpPr>
        <p:spPr/>
        <p:txBody>
          <a:bodyPr/>
          <a:lstStyle/>
          <a:p>
            <a:r>
              <a:rPr lang="de-DE"/>
              <a:t>Mastertitelformat bearbeiten</a:t>
            </a:r>
            <a:endParaRPr lang="en-US"/>
          </a:p>
        </p:txBody>
      </p:sp>
      <p:sp>
        <p:nvSpPr>
          <p:cNvPr id="3" name="Content Placeholder 2">
            <a:extLst>
              <a:ext uri="{FF2B5EF4-FFF2-40B4-BE49-F238E27FC236}">
                <a16:creationId xmlns:a16="http://schemas.microsoft.com/office/drawing/2014/main" id="{546CDB03-2E67-470F-9D63-67094F32D62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p:txBody>
      </p:sp>
      <p:sp>
        <p:nvSpPr>
          <p:cNvPr id="4" name="Content Placeholder 3">
            <a:extLst>
              <a:ext uri="{FF2B5EF4-FFF2-40B4-BE49-F238E27FC236}">
                <a16:creationId xmlns:a16="http://schemas.microsoft.com/office/drawing/2014/main" id="{3FFF0660-D7AC-4C49-8907-DFB84E5C822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p:txBody>
      </p:sp>
      <p:sp>
        <p:nvSpPr>
          <p:cNvPr id="6" name="Footer Placeholder 5">
            <a:extLst>
              <a:ext uri="{FF2B5EF4-FFF2-40B4-BE49-F238E27FC236}">
                <a16:creationId xmlns:a16="http://schemas.microsoft.com/office/drawing/2014/main" id="{2EDDB5A4-0630-4B40-B488-9A976EC8A115}"/>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
        <p:nvSpPr>
          <p:cNvPr id="8" name="Rectangle 7">
            <a:extLst>
              <a:ext uri="{FF2B5EF4-FFF2-40B4-BE49-F238E27FC236}">
                <a16:creationId xmlns:a16="http://schemas.microsoft.com/office/drawing/2014/main" id="{3F8F0112-99C6-4A11-BCBB-6A247BDF31EB}"/>
              </a:ext>
            </a:extLst>
          </p:cNvPr>
          <p:cNvSpPr/>
          <p:nvPr userDrawn="1"/>
        </p:nvSpPr>
        <p:spPr>
          <a:xfrm>
            <a:off x="838200" y="365125"/>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41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without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EFB9-8E36-4671-A151-3CE666AE07E3}"/>
              </a:ext>
            </a:extLst>
          </p:cNvPr>
          <p:cNvSpPr>
            <a:spLocks noGrp="1"/>
          </p:cNvSpPr>
          <p:nvPr>
            <p:ph type="title"/>
          </p:nvPr>
        </p:nvSpPr>
        <p:spPr>
          <a:xfrm>
            <a:off x="1216152" y="365125"/>
            <a:ext cx="10128472" cy="1325563"/>
          </a:xfrm>
        </p:spPr>
        <p:txBody>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76028DAC-E36D-4E77-A308-72BCE66FC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a:extLst>
              <a:ext uri="{FF2B5EF4-FFF2-40B4-BE49-F238E27FC236}">
                <a16:creationId xmlns:a16="http://schemas.microsoft.com/office/drawing/2014/main" id="{5E9FE864-6B32-4AD3-80FE-67F8E6BF7708}"/>
              </a:ext>
            </a:extLst>
          </p:cNvPr>
          <p:cNvSpPr>
            <a:spLocks noGrp="1"/>
          </p:cNvSpPr>
          <p:nvPr>
            <p:ph sz="half" idx="2"/>
          </p:nvPr>
        </p:nvSpPr>
        <p:spPr>
          <a:xfrm>
            <a:off x="839788" y="2505075"/>
            <a:ext cx="5157787" cy="368458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5" name="Text Placeholder 4">
            <a:extLst>
              <a:ext uri="{FF2B5EF4-FFF2-40B4-BE49-F238E27FC236}">
                <a16:creationId xmlns:a16="http://schemas.microsoft.com/office/drawing/2014/main" id="{0A92C74A-E752-499E-9FBC-B8FAA7360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a:extLst>
              <a:ext uri="{FF2B5EF4-FFF2-40B4-BE49-F238E27FC236}">
                <a16:creationId xmlns:a16="http://schemas.microsoft.com/office/drawing/2014/main" id="{6CCE6938-B95C-4603-A4BA-8F1431405AFC}"/>
              </a:ext>
            </a:extLst>
          </p:cNvPr>
          <p:cNvSpPr>
            <a:spLocks noGrp="1"/>
          </p:cNvSpPr>
          <p:nvPr>
            <p:ph sz="quarter" idx="4"/>
          </p:nvPr>
        </p:nvSpPr>
        <p:spPr>
          <a:xfrm>
            <a:off x="6172200" y="2505075"/>
            <a:ext cx="5183188" cy="3684588"/>
          </a:xfrm>
        </p:spPr>
        <p:txBody>
          <a:bodyPr/>
          <a:lstStyle>
            <a:lvl1pPr marL="0" indent="0">
              <a:buNone/>
              <a:defRPr/>
            </a:lvl1pPr>
            <a:lvl2pPr marL="457200" indent="0">
              <a:buNone/>
              <a:defRPr/>
            </a:lvl2pPr>
            <a:lvl3pPr marL="914400" indent="0">
              <a:buNone/>
              <a:defRPr/>
            </a:lvl3pPr>
          </a:lstStyle>
          <a:p>
            <a:pPr lvl="0"/>
            <a:r>
              <a:rPr lang="de-DE"/>
              <a:t>Mastertextformat bearbeiten</a:t>
            </a:r>
          </a:p>
          <a:p>
            <a:pPr lvl="1"/>
            <a:r>
              <a:rPr lang="de-DE"/>
              <a:t>Zweite Ebene</a:t>
            </a:r>
          </a:p>
          <a:p>
            <a:pPr lvl="2"/>
            <a:r>
              <a:rPr lang="de-DE"/>
              <a:t>Dritte Ebene</a:t>
            </a:r>
          </a:p>
        </p:txBody>
      </p:sp>
      <p:sp>
        <p:nvSpPr>
          <p:cNvPr id="8" name="Footer Placeholder 7">
            <a:extLst>
              <a:ext uri="{FF2B5EF4-FFF2-40B4-BE49-F238E27FC236}">
                <a16:creationId xmlns:a16="http://schemas.microsoft.com/office/drawing/2014/main" id="{57FE6799-84CA-48BE-BE54-3AB979BDA4EC}"/>
              </a:ext>
            </a:extLst>
          </p:cNvPr>
          <p:cNvSpPr>
            <a:spLocks noGrp="1"/>
          </p:cNvSpPr>
          <p:nvPr>
            <p:ph type="ftr" sz="quarter" idx="11"/>
          </p:nvPr>
        </p:nvSpPr>
        <p:spPr>
          <a:xfrm>
            <a:off x="9178723" y="6327085"/>
            <a:ext cx="2743200" cy="365125"/>
          </a:xfrm>
          <a:prstGeom prst="rect">
            <a:avLst/>
          </a:prstGeom>
        </p:spPr>
        <p:txBody>
          <a:bodyPr/>
          <a:lstStyle/>
          <a:p>
            <a:r>
              <a:rPr lang="en-US"/>
              <a:t>@thorstenbutz</a:t>
            </a:r>
            <a:endParaRPr lang="en-US" dirty="0"/>
          </a:p>
        </p:txBody>
      </p:sp>
      <p:sp>
        <p:nvSpPr>
          <p:cNvPr id="9" name="Rectangle 8">
            <a:extLst>
              <a:ext uri="{FF2B5EF4-FFF2-40B4-BE49-F238E27FC236}">
                <a16:creationId xmlns:a16="http://schemas.microsoft.com/office/drawing/2014/main" id="{6CB0D540-35F4-4826-B3C6-FE858B700459}"/>
              </a:ext>
            </a:extLst>
          </p:cNvPr>
          <p:cNvSpPr/>
          <p:nvPr userDrawn="1"/>
        </p:nvSpPr>
        <p:spPr>
          <a:xfrm>
            <a:off x="837052" y="632760"/>
            <a:ext cx="190918" cy="780769"/>
          </a:xfrm>
          <a:prstGeom prst="rect">
            <a:avLst/>
          </a:prstGeom>
          <a:solidFill>
            <a:srgbClr val="F2D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92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5C7D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B2A21-7B75-4635-AD98-A0A37BEB671D}"/>
              </a:ext>
            </a:extLst>
          </p:cNvPr>
          <p:cNvSpPr>
            <a:spLocks noGrp="1"/>
          </p:cNvSpPr>
          <p:nvPr>
            <p:ph type="title"/>
          </p:nvPr>
        </p:nvSpPr>
        <p:spPr>
          <a:xfrm>
            <a:off x="1215342" y="365125"/>
            <a:ext cx="10138458" cy="780769"/>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a:extLst>
              <a:ext uri="{FF2B5EF4-FFF2-40B4-BE49-F238E27FC236}">
                <a16:creationId xmlns:a16="http://schemas.microsoft.com/office/drawing/2014/main" id="{DDD6A2AB-3439-42BF-A097-0201EC7493D1}"/>
              </a:ext>
            </a:extLst>
          </p:cNvPr>
          <p:cNvSpPr>
            <a:spLocks noGrp="1"/>
          </p:cNvSpPr>
          <p:nvPr>
            <p:ph type="body" idx="1"/>
          </p:nvPr>
        </p:nvSpPr>
        <p:spPr>
          <a:xfrm>
            <a:off x="838200" y="1423686"/>
            <a:ext cx="10515600" cy="4753277"/>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07906A78-65EE-4222-B502-834EDD88B1E2}"/>
              </a:ext>
            </a:extLst>
          </p:cNvPr>
          <p:cNvSpPr/>
          <p:nvPr userDrawn="1"/>
        </p:nvSpPr>
        <p:spPr>
          <a:xfrm rot="20630108">
            <a:off x="3416083" y="1015061"/>
            <a:ext cx="5570527" cy="5570527"/>
          </a:xfrm>
          <a:prstGeom prst="rect">
            <a:avLst/>
          </a:prstGeom>
          <a:blipFill dpi="0" rotWithShape="1">
            <a:blip r:embed="rId19">
              <a:alphaModFix amt="18000"/>
              <a:duotone>
                <a:schemeClr val="accent3">
                  <a:shade val="45000"/>
                  <a:satMod val="135000"/>
                </a:schemeClr>
                <a:prstClr val="white"/>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DB2A0B77-FCB1-4E05-99AF-0B7E9C7AF39D}"/>
              </a:ext>
            </a:extLst>
          </p:cNvPr>
          <p:cNvSpPr>
            <a:spLocks noGrp="1"/>
          </p:cNvSpPr>
          <p:nvPr>
            <p:ph type="ftr" sz="quarter" idx="3"/>
          </p:nvPr>
        </p:nvSpPr>
        <p:spPr>
          <a:xfrm>
            <a:off x="9180576" y="6327648"/>
            <a:ext cx="2743200" cy="365760"/>
          </a:xfrm>
          <a:prstGeom prst="rect">
            <a:avLst/>
          </a:prstGeom>
        </p:spPr>
        <p:txBody>
          <a:bodyPr/>
          <a:lstStyle>
            <a:lvl1pPr>
              <a:defRPr>
                <a:solidFill>
                  <a:srgbClr val="0F4C81"/>
                </a:solidFill>
                <a:latin typeface="Segoe UI Semibold" panose="020B0702040204020203" pitchFamily="34" charset="0"/>
                <a:cs typeface="Segoe UI Semibold" panose="020B0702040204020203" pitchFamily="34" charset="0"/>
              </a:defRPr>
            </a:lvl1pPr>
          </a:lstStyle>
          <a:p>
            <a:r>
              <a:rPr lang="en-US"/>
              <a:t>@thorstenbutz</a:t>
            </a:r>
            <a:endParaRPr lang="en-US" dirty="0"/>
          </a:p>
        </p:txBody>
      </p:sp>
      <p:sp>
        <p:nvSpPr>
          <p:cNvPr id="12" name="Rectangle 11">
            <a:extLst>
              <a:ext uri="{FF2B5EF4-FFF2-40B4-BE49-F238E27FC236}">
                <a16:creationId xmlns:a16="http://schemas.microsoft.com/office/drawing/2014/main" id="{69027204-AC7F-409C-9AE0-93C12006B133}"/>
              </a:ext>
            </a:extLst>
          </p:cNvPr>
          <p:cNvSpPr/>
          <p:nvPr userDrawn="1"/>
        </p:nvSpPr>
        <p:spPr>
          <a:xfrm>
            <a:off x="8889357" y="6327085"/>
            <a:ext cx="393539" cy="393539"/>
          </a:xfrm>
          <a:prstGeom prst="rect">
            <a:avLst/>
          </a:prstGeom>
          <a:blipFill>
            <a:blip r:embed="rId2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377244"/>
      </p:ext>
    </p:extLst>
  </p:cSld>
  <p:clrMap bg1="lt1" tx1="dk1" bg2="lt2" tx2="dk2" accent1="accent1" accent2="accent2" accent3="accent3" accent4="accent4" accent5="accent5" accent6="accent6" hlink="hlink" folHlink="folHlink"/>
  <p:sldLayoutIdLst>
    <p:sldLayoutId id="2147483664" r:id="rId1"/>
    <p:sldLayoutId id="2147483650" r:id="rId2"/>
    <p:sldLayoutId id="2147483658" r:id="rId3"/>
    <p:sldLayoutId id="2147483667" r:id="rId4"/>
    <p:sldLayoutId id="2147483674" r:id="rId5"/>
    <p:sldLayoutId id="2147483651" r:id="rId6"/>
    <p:sldLayoutId id="2147483652" r:id="rId7"/>
    <p:sldLayoutId id="2147483659" r:id="rId8"/>
    <p:sldLayoutId id="2147483653" r:id="rId9"/>
    <p:sldLayoutId id="2147483660" r:id="rId10"/>
    <p:sldLayoutId id="2147483654" r:id="rId11"/>
    <p:sldLayoutId id="2147483672" r:id="rId12"/>
    <p:sldLayoutId id="2147483655" r:id="rId13"/>
    <p:sldLayoutId id="2147483656" r:id="rId14"/>
    <p:sldLayoutId id="2147483661" r:id="rId15"/>
    <p:sldLayoutId id="2147483657" r:id="rId16"/>
    <p:sldLayoutId id="2147483673" r:id="rId17"/>
  </p:sldLayoutIdLst>
  <p:hf sldNum="0" hdr="0" dt="0"/>
  <p:txStyles>
    <p:titleStyle>
      <a:lvl1pPr algn="l" defTabSz="914400" rtl="0" eaLnBrk="1" latinLnBrk="0" hangingPunct="1">
        <a:lnSpc>
          <a:spcPct val="90000"/>
        </a:lnSpc>
        <a:spcBef>
          <a:spcPct val="0"/>
        </a:spcBef>
        <a:buNone/>
        <a:defRPr sz="4400" b="0" kern="1200">
          <a:solidFill>
            <a:srgbClr val="0F4C81"/>
          </a:solidFill>
          <a:latin typeface="Ostrich Sans Heavy" panose="02000908000000020004" pitchFamily="50"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5C7D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895B9-B974-45C2-BF73-99CB7419C632}"/>
              </a:ext>
            </a:extLst>
          </p:cNvPr>
          <p:cNvSpPr/>
          <p:nvPr userDrawn="1"/>
        </p:nvSpPr>
        <p:spPr>
          <a:xfrm rot="20845192">
            <a:off x="2038965" y="-4610010"/>
            <a:ext cx="13293388" cy="12491330"/>
          </a:xfrm>
          <a:prstGeom prst="rect">
            <a:avLst/>
          </a:prstGeom>
          <a:blipFill dpi="0" rotWithShape="1">
            <a:blip r:embed="rId5">
              <a:alphaModFix amt="25000"/>
              <a:duotone>
                <a:prstClr val="black"/>
                <a:schemeClr val="accent5">
                  <a:tint val="45000"/>
                  <a:satMod val="400000"/>
                </a:schemeClr>
              </a:duotone>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strich Sans" panose="020B0604020202020204" pitchFamily="50" charset="0"/>
            </a:endParaRPr>
          </a:p>
        </p:txBody>
      </p:sp>
      <p:sp>
        <p:nvSpPr>
          <p:cNvPr id="2" name="Title Placeholder 1">
            <a:extLst>
              <a:ext uri="{FF2B5EF4-FFF2-40B4-BE49-F238E27FC236}">
                <a16:creationId xmlns:a16="http://schemas.microsoft.com/office/drawing/2014/main" id="{FC17996D-8589-4714-9820-F726F7BE0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FD80F5-3F6B-46BE-8FFC-A8BDCC7F73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114340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70" r:id="rId3"/>
  </p:sldLayoutIdLst>
  <p:hf sldNum="0" hdr="0" dt="0"/>
  <p:txStyles>
    <p:titleStyle>
      <a:lvl1pPr algn="l" defTabSz="914400" rtl="0" eaLnBrk="1" latinLnBrk="0" hangingPunct="1">
        <a:lnSpc>
          <a:spcPct val="90000"/>
        </a:lnSpc>
        <a:spcBef>
          <a:spcPct val="0"/>
        </a:spcBef>
        <a:buNone/>
        <a:defRPr sz="4400" kern="1200">
          <a:solidFill>
            <a:srgbClr val="0F4C81"/>
          </a:solidFill>
          <a:latin typeface="Ostrich Sans Heavy" panose="02000908000000020004" pitchFamily="50" charset="0"/>
          <a:ea typeface="+mj-ea"/>
          <a:cs typeface="Segoe UI" panose="020B05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Ostrich Sans" panose="020B0604020202020204" pitchFamily="50" charset="0"/>
          <a:ea typeface="+mn-ea"/>
          <a:cs typeface="Segoe UI" panose="020B050204020402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strich Sans" panose="020B0604020202020204" pitchFamily="50" charset="0"/>
          <a:ea typeface="+mn-ea"/>
          <a:cs typeface="Segoe UI" panose="020B0502040204020203"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iki/Ra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TR/sparql11-overvie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www.wikidata.org/wiki/Wikidata:SPARQL_tutorial" TargetMode="External"/><Relationship Id="rId4" Type="http://schemas.openxmlformats.org/officeDocument/2006/relationships/hyperlink" Target="https://www.mediawiki.org/wiki/Wikidata_Query_Service/User_Manua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iki/RW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DF63C0-7899-484C-A4D0-4E094D7D8514}"/>
              </a:ext>
            </a:extLst>
          </p:cNvPr>
          <p:cNvSpPr>
            <a:spLocks noGrp="1"/>
          </p:cNvSpPr>
          <p:nvPr>
            <p:ph type="ctrTitle"/>
          </p:nvPr>
        </p:nvSpPr>
        <p:spPr>
          <a:xfrm>
            <a:off x="612975" y="2252752"/>
            <a:ext cx="10950133" cy="2352495"/>
          </a:xfrm>
        </p:spPr>
        <p:txBody>
          <a:bodyPr/>
          <a:lstStyle/>
          <a:p>
            <a:r>
              <a:rPr lang="en-US" b="1"/>
              <a:t>Querying Wikidata with </a:t>
            </a:r>
            <a:br>
              <a:rPr lang="en-US" b="1"/>
            </a:br>
            <a:r>
              <a:rPr lang="en-US" b="1"/>
              <a:t>a glimpse of SPARQL</a:t>
            </a:r>
            <a:endParaRPr lang="en-US" b="1" dirty="0"/>
          </a:p>
        </p:txBody>
      </p:sp>
      <p:sp>
        <p:nvSpPr>
          <p:cNvPr id="5" name="Subtitle 4">
            <a:extLst>
              <a:ext uri="{FF2B5EF4-FFF2-40B4-BE49-F238E27FC236}">
                <a16:creationId xmlns:a16="http://schemas.microsoft.com/office/drawing/2014/main" id="{DA3D2870-C39A-437F-AE7C-28D23BA6E53D}"/>
              </a:ext>
            </a:extLst>
          </p:cNvPr>
          <p:cNvSpPr>
            <a:spLocks noGrp="1"/>
          </p:cNvSpPr>
          <p:nvPr>
            <p:ph type="subTitle" idx="1"/>
          </p:nvPr>
        </p:nvSpPr>
        <p:spPr/>
        <p:txBody>
          <a:bodyPr/>
          <a:lstStyle/>
          <a:p>
            <a:r>
              <a:rPr lang="en-US" spc="200">
                <a:solidFill>
                  <a:srgbClr val="0F4C81"/>
                </a:solidFill>
                <a:latin typeface="Ostrich Sans Rounded" panose="02000508000000020004" pitchFamily="2" charset="0"/>
              </a:rPr>
              <a:t>T</a:t>
            </a:r>
            <a:r>
              <a:rPr lang="en-DE" spc="200">
                <a:solidFill>
                  <a:srgbClr val="0F4C81"/>
                </a:solidFill>
                <a:latin typeface="Ostrich Sans Rounded" panose="02000508000000020004" pitchFamily="2" charset="0"/>
              </a:rPr>
              <a:t>h</a:t>
            </a:r>
            <a:r>
              <a:rPr lang="de-DE" spc="200">
                <a:solidFill>
                  <a:srgbClr val="0F4C81"/>
                </a:solidFill>
                <a:latin typeface="Ostrich Sans Rounded" panose="02000508000000020004" pitchFamily="2" charset="0"/>
              </a:rPr>
              <a:t>o</a:t>
            </a:r>
            <a:r>
              <a:rPr lang="en-DE" spc="200">
                <a:solidFill>
                  <a:srgbClr val="0F4C81"/>
                </a:solidFill>
                <a:latin typeface="Ostrich Sans Rounded" panose="02000508000000020004" pitchFamily="2" charset="0"/>
              </a:rPr>
              <a:t>r</a:t>
            </a:r>
            <a:r>
              <a:rPr lang="de-DE" spc="200">
                <a:solidFill>
                  <a:srgbClr val="0F4C81"/>
                </a:solidFill>
                <a:latin typeface="Ostrich Sans Rounded" panose="02000508000000020004" pitchFamily="2" charset="0"/>
              </a:rPr>
              <a:t>s</a:t>
            </a:r>
            <a:r>
              <a:rPr lang="en-DE" spc="200">
                <a:solidFill>
                  <a:srgbClr val="0F4C81"/>
                </a:solidFill>
                <a:latin typeface="Ostrich Sans Rounded" panose="02000508000000020004" pitchFamily="2" charset="0"/>
              </a:rPr>
              <a:t>t</a:t>
            </a:r>
            <a:r>
              <a:rPr lang="de-DE" spc="200">
                <a:solidFill>
                  <a:srgbClr val="0F4C81"/>
                </a:solidFill>
                <a:latin typeface="Ostrich Sans Rounded" panose="02000508000000020004" pitchFamily="2" charset="0"/>
              </a:rPr>
              <a:t>e</a:t>
            </a:r>
            <a:r>
              <a:rPr lang="en-DE" spc="200">
                <a:solidFill>
                  <a:srgbClr val="0F4C81"/>
                </a:solidFill>
                <a:latin typeface="Ostrich Sans Rounded" panose="02000508000000020004" pitchFamily="2" charset="0"/>
              </a:rPr>
              <a:t>n </a:t>
            </a:r>
            <a:r>
              <a:rPr lang="de-DE" spc="200">
                <a:solidFill>
                  <a:srgbClr val="0F4C81"/>
                </a:solidFill>
                <a:latin typeface="Ostrich Sans Rounded" panose="02000508000000020004" pitchFamily="2" charset="0"/>
              </a:rPr>
              <a:t>B</a:t>
            </a:r>
            <a:r>
              <a:rPr lang="en-DE" spc="200">
                <a:solidFill>
                  <a:srgbClr val="0F4C81"/>
                </a:solidFill>
                <a:latin typeface="Ostrich Sans Rounded" panose="02000508000000020004" pitchFamily="2" charset="0"/>
              </a:rPr>
              <a:t>u</a:t>
            </a:r>
            <a:r>
              <a:rPr lang="de-DE" spc="200">
                <a:solidFill>
                  <a:srgbClr val="0F4C81"/>
                </a:solidFill>
                <a:latin typeface="Ostrich Sans Rounded" panose="02000508000000020004" pitchFamily="2" charset="0"/>
              </a:rPr>
              <a:t>t</a:t>
            </a:r>
            <a:r>
              <a:rPr lang="en-DE" spc="200">
                <a:solidFill>
                  <a:srgbClr val="0F4C81"/>
                </a:solidFill>
                <a:latin typeface="Ostrich Sans Rounded" panose="02000508000000020004" pitchFamily="2" charset="0"/>
              </a:rPr>
              <a:t>z</a:t>
            </a:r>
            <a:endParaRPr lang="en-US" spc="200" dirty="0">
              <a:solidFill>
                <a:srgbClr val="0F4C81"/>
              </a:solidFill>
              <a:latin typeface="Ostrich Sans Rounded" panose="02000508000000020004" pitchFamily="2" charset="0"/>
            </a:endParaRPr>
          </a:p>
        </p:txBody>
      </p:sp>
    </p:spTree>
    <p:extLst>
      <p:ext uri="{BB962C8B-B14F-4D97-AF65-F5344CB8AC3E}">
        <p14:creationId xmlns:p14="http://schemas.microsoft.com/office/powerpoint/2010/main" val="57385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5A547-51ED-4365-8F3A-5CB2BB8BC38D}"/>
              </a:ext>
            </a:extLst>
          </p:cNvPr>
          <p:cNvSpPr>
            <a:spLocks noGrp="1"/>
          </p:cNvSpPr>
          <p:nvPr>
            <p:ph type="title"/>
          </p:nvPr>
        </p:nvSpPr>
        <p:spPr/>
        <p:txBody>
          <a:bodyPr/>
          <a:lstStyle/>
          <a:p>
            <a:r>
              <a:rPr lang="de-DE" u="sng"/>
              <a:t>S</a:t>
            </a:r>
            <a:r>
              <a:rPr lang="de-DE"/>
              <a:t>ubject</a:t>
            </a:r>
            <a:r>
              <a:rPr lang="en-DE"/>
              <a:t> - </a:t>
            </a:r>
            <a:r>
              <a:rPr lang="de-DE" u="sng"/>
              <a:t>p</a:t>
            </a:r>
            <a:r>
              <a:rPr lang="de-DE"/>
              <a:t>redicate </a:t>
            </a:r>
            <a:r>
              <a:rPr lang="en-DE"/>
              <a:t>- </a:t>
            </a:r>
            <a:r>
              <a:rPr lang="de-DE" u="sng"/>
              <a:t>o</a:t>
            </a:r>
            <a:r>
              <a:rPr lang="de-DE"/>
              <a:t>bject</a:t>
            </a:r>
          </a:p>
        </p:txBody>
      </p:sp>
      <p:sp>
        <p:nvSpPr>
          <p:cNvPr id="4" name="Fußzeilenplatzhalter 3">
            <a:extLst>
              <a:ext uri="{FF2B5EF4-FFF2-40B4-BE49-F238E27FC236}">
                <a16:creationId xmlns:a16="http://schemas.microsoft.com/office/drawing/2014/main" id="{2138BBAD-FC71-4085-A24B-561DB97B1A3A}"/>
              </a:ext>
            </a:extLst>
          </p:cNvPr>
          <p:cNvSpPr>
            <a:spLocks noGrp="1"/>
          </p:cNvSpPr>
          <p:nvPr>
            <p:ph type="ftr" sz="quarter" idx="11"/>
          </p:nvPr>
        </p:nvSpPr>
        <p:spPr/>
        <p:txBody>
          <a:bodyPr/>
          <a:lstStyle/>
          <a:p>
            <a:r>
              <a:rPr lang="en-US"/>
              <a:t>@thorstenbutz</a:t>
            </a:r>
            <a:endParaRPr lang="en-US" dirty="0"/>
          </a:p>
        </p:txBody>
      </p:sp>
      <p:pic>
        <p:nvPicPr>
          <p:cNvPr id="5" name="Inhaltsplatzhalter 4">
            <a:extLst>
              <a:ext uri="{FF2B5EF4-FFF2-40B4-BE49-F238E27FC236}">
                <a16:creationId xmlns:a16="http://schemas.microsoft.com/office/drawing/2014/main" id="{F6D3D446-8BAE-4192-A123-A0C20D8D90E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34537" y="1677015"/>
            <a:ext cx="2886076" cy="4351338"/>
          </a:xfrm>
          <a:prstGeom prst="rect">
            <a:avLst/>
          </a:prstGeom>
          <a:noFill/>
        </p:spPr>
      </p:pic>
      <p:sp>
        <p:nvSpPr>
          <p:cNvPr id="6" name="Textplatzhalter 1">
            <a:extLst>
              <a:ext uri="{FF2B5EF4-FFF2-40B4-BE49-F238E27FC236}">
                <a16:creationId xmlns:a16="http://schemas.microsoft.com/office/drawing/2014/main" id="{A429ACD2-001F-42B6-ADCB-B8B01160459C}"/>
              </a:ext>
            </a:extLst>
          </p:cNvPr>
          <p:cNvSpPr txBox="1">
            <a:spLocks/>
          </p:cNvSpPr>
          <p:nvPr/>
        </p:nvSpPr>
        <p:spPr>
          <a:xfrm>
            <a:off x="838200" y="1677016"/>
            <a:ext cx="7747535" cy="4351338"/>
          </a:xfrm>
          <a:prstGeom prst="rect">
            <a:avLst/>
          </a:prstGeom>
          <a:solidFill>
            <a:schemeClr val="bg1">
              <a:lumMod val="95000"/>
              <a:alpha val="75000"/>
            </a:schemeClr>
          </a:solidFill>
          <a:ln>
            <a:solidFill>
              <a:srgbClr val="5882A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a:solidFill>
                  <a:srgbClr val="00008B"/>
                </a:solidFill>
                <a:latin typeface="Consolas" panose="020B0609020204030204" pitchFamily="49" charset="0"/>
              </a:rPr>
              <a:t>SELECT</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a:t>
            </a:r>
            <a:r>
              <a:rPr lang="en-DE" sz="1800">
                <a:solidFill>
                  <a:srgbClr val="800080"/>
                </a:solidFill>
                <a:latin typeface="Consolas" panose="020B0609020204030204" pitchFamily="49" charset="0"/>
              </a:rPr>
              <a:t> </a:t>
            </a:r>
            <a:r>
              <a:rPr lang="de-DE" sz="1800">
                <a:solidFill>
                  <a:srgbClr val="800080"/>
                </a:solidFill>
                <a:latin typeface="Consolas" panose="020B0609020204030204" pitchFamily="49" charset="0"/>
              </a:rPr>
              <a:t>?itemLabel</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WHERE</a:t>
            </a:r>
            <a:r>
              <a:rPr lang="de-DE" sz="1800">
                <a:solidFill>
                  <a:srgbClr val="333333"/>
                </a:solidFill>
                <a:latin typeface="Consolas" panose="020B0609020204030204" pitchFamily="49" charset="0"/>
              </a:rPr>
              <a:t> {</a:t>
            </a:r>
          </a:p>
          <a:p>
            <a:pPr marL="0" indent="0">
              <a:buNone/>
            </a:pP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SERVICE</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wikibase:</a:t>
            </a:r>
            <a:r>
              <a:rPr lang="de-DE" sz="1800">
                <a:solidFill>
                  <a:srgbClr val="FF4500"/>
                </a:solidFill>
                <a:latin typeface="Consolas" panose="020B0609020204030204" pitchFamily="49" charset="0"/>
              </a:rPr>
              <a:t>label</a:t>
            </a:r>
            <a:r>
              <a:rPr lang="de-DE" sz="1800">
                <a:solidFill>
                  <a:srgbClr val="333333"/>
                </a:solidFill>
                <a:latin typeface="Consolas" panose="020B0609020204030204" pitchFamily="49" charset="0"/>
              </a:rPr>
              <a:t> {</a:t>
            </a:r>
            <a:r>
              <a:rPr lang="en-DE" sz="1800">
                <a:solidFill>
                  <a:srgbClr val="333333"/>
                </a:solidFill>
                <a:latin typeface="Consolas" panose="020B0609020204030204" pitchFamily="49" charset="0"/>
              </a:rPr>
              <a:t>..</a:t>
            </a:r>
            <a:r>
              <a:rPr lang="de-DE" sz="1800">
                <a:solidFill>
                  <a:srgbClr val="333333"/>
                </a:solidFill>
                <a:latin typeface="Consolas" panose="020B0609020204030204" pitchFamily="49" charset="0"/>
              </a:rPr>
              <a:t>}</a:t>
            </a:r>
            <a:r>
              <a:rPr lang="de-DE" sz="1800" i="1">
                <a:solidFill>
                  <a:srgbClr val="006400"/>
                </a:solidFill>
                <a:latin typeface="Consolas" panose="020B0609020204030204" pitchFamily="49" charset="0"/>
              </a:rPr>
              <a:t> </a:t>
            </a:r>
            <a:endParaRPr lang="en-DE" sz="1800" i="1">
              <a:solidFill>
                <a:srgbClr val="006400"/>
              </a:solidFill>
              <a:latin typeface="Consolas" panose="020B0609020204030204" pitchFamily="49" charset="0"/>
            </a:endParaRPr>
          </a:p>
          <a:p>
            <a:pPr marL="0" indent="0">
              <a:buNone/>
            </a:pPr>
            <a:r>
              <a:rPr lang="en-DE" sz="1800" i="1">
                <a:solidFill>
                  <a:srgbClr val="006400"/>
                </a:solidFill>
                <a:latin typeface="Consolas" panose="020B0609020204030204" pitchFamily="49" charset="0"/>
              </a:rPr>
              <a:t>   # Di</a:t>
            </a:r>
            <a:r>
              <a:rPr lang="de-DE" sz="1800" i="1">
                <a:solidFill>
                  <a:srgbClr val="006400"/>
                </a:solidFill>
                <a:latin typeface="Consolas" panose="020B0609020204030204" pitchFamily="49" charset="0"/>
              </a:rPr>
              <a:t>x</a:t>
            </a:r>
            <a:r>
              <a:rPr lang="en-DE" sz="1800" i="1">
                <a:solidFill>
                  <a:srgbClr val="006400"/>
                </a:solidFill>
                <a:latin typeface="Consolas" panose="020B0609020204030204" pitchFamily="49" charset="0"/>
              </a:rPr>
              <a:t>on Hill </a:t>
            </a:r>
            <a:r>
              <a:rPr lang="de-DE" sz="1800" i="1">
                <a:solidFill>
                  <a:srgbClr val="006400"/>
                </a:solidFill>
                <a:latin typeface="Consolas" panose="020B0609020204030204" pitchFamily="49" charset="0"/>
              </a:rPr>
              <a:t>h</a:t>
            </a:r>
            <a:r>
              <a:rPr lang="en-DE" sz="1800" i="1">
                <a:solidFill>
                  <a:srgbClr val="006400"/>
                </a:solidFill>
                <a:latin typeface="Consolas" panose="020B0609020204030204" pitchFamily="49" charset="0"/>
              </a:rPr>
              <a:t>a</a:t>
            </a:r>
            <a:r>
              <a:rPr lang="de-DE" sz="1800" i="1">
                <a:solidFill>
                  <a:srgbClr val="006400"/>
                </a:solidFill>
                <a:latin typeface="Consolas" panose="020B0609020204030204" pitchFamily="49" charset="0"/>
              </a:rPr>
              <a:t>s</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p</a:t>
            </a:r>
            <a:r>
              <a:rPr lang="en-DE" sz="1800" i="1">
                <a:solidFill>
                  <a:srgbClr val="006400"/>
                </a:solidFill>
                <a:latin typeface="Consolas" panose="020B0609020204030204" pitchFamily="49" charset="0"/>
              </a:rPr>
              <a:t>e</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f</a:t>
            </a:r>
            <a:r>
              <a:rPr lang="de-DE" sz="1800" i="1">
                <a:solidFill>
                  <a:srgbClr val="006400"/>
                </a:solidFill>
                <a:latin typeface="Consolas" panose="020B0609020204030204" pitchFamily="49" charset="0"/>
              </a:rPr>
              <a:t>o</a:t>
            </a:r>
            <a:r>
              <a:rPr lang="en-DE" sz="1800" i="1">
                <a:solidFill>
                  <a:srgbClr val="006400"/>
                </a:solidFill>
                <a:latin typeface="Consolas" panose="020B0609020204030204" pitchFamily="49" charset="0"/>
              </a:rPr>
              <a:t>r</a:t>
            </a:r>
            <a:r>
              <a:rPr lang="de-DE" sz="1800" i="1">
                <a:solidFill>
                  <a:srgbClr val="006400"/>
                </a:solidFill>
                <a:latin typeface="Consolas" panose="020B0609020204030204" pitchFamily="49" charset="0"/>
              </a:rPr>
              <a:t>m</a:t>
            </a:r>
            <a:r>
              <a:rPr lang="en-DE" sz="1800" i="1">
                <a:solidFill>
                  <a:srgbClr val="006400"/>
                </a:solidFill>
                <a:latin typeface="Consolas" panose="020B0609020204030204" pitchFamily="49" charset="0"/>
              </a:rPr>
              <a:t>e</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J</a:t>
            </a:r>
            <a:r>
              <a:rPr lang="en-DE" sz="1800" i="1">
                <a:solidFill>
                  <a:srgbClr val="006400"/>
                </a:solidFill>
                <a:latin typeface="Consolas" panose="020B0609020204030204" pitchFamily="49" charset="0"/>
              </a:rPr>
              <a:t>e</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L</a:t>
            </a:r>
            <a:r>
              <a:rPr lang="en-DE" sz="1800" i="1">
                <a:solidFill>
                  <a:srgbClr val="006400"/>
                </a:solidFill>
                <a:latin typeface="Consolas" panose="020B0609020204030204" pitchFamily="49" charset="0"/>
              </a:rPr>
              <a:t>u</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P</a:t>
            </a:r>
            <a:r>
              <a:rPr lang="en-DE" sz="1800" i="1">
                <a:solidFill>
                  <a:srgbClr val="006400"/>
                </a:solidFill>
                <a:latin typeface="Consolas" panose="020B0609020204030204" pitchFamily="49" charset="0"/>
              </a:rPr>
              <a:t>i</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a</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d".</a:t>
            </a:r>
            <a:endParaRPr lang="de-DE" sz="1800">
              <a:solidFill>
                <a:srgbClr val="333333"/>
              </a:solidFill>
              <a:latin typeface="Consolas" panose="020B0609020204030204" pitchFamily="49" charset="0"/>
            </a:endParaRPr>
          </a:p>
          <a:p>
            <a:pPr marL="0" indent="0">
              <a:buNone/>
            </a:pP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a:t>
            </a:r>
            <a:r>
              <a:rPr lang="en-DE" sz="1800">
                <a:solidFill>
                  <a:srgbClr val="800080"/>
                </a:solidFill>
                <a:latin typeface="Consolas" panose="020B0609020204030204" pitchFamily="49" charset="0"/>
              </a:rPr>
              <a:t> </a:t>
            </a:r>
            <a:r>
              <a:rPr lang="de-DE" sz="1800">
                <a:solidFill>
                  <a:srgbClr val="00008B"/>
                </a:solidFill>
                <a:latin typeface="Consolas" panose="020B0609020204030204" pitchFamily="49" charset="0"/>
              </a:rPr>
              <a:t>wdt:</a:t>
            </a:r>
            <a:r>
              <a:rPr lang="de-DE" sz="1800">
                <a:solidFill>
                  <a:srgbClr val="FF4500"/>
                </a:solidFill>
                <a:latin typeface="Consolas" panose="020B0609020204030204" pitchFamily="49" charset="0"/>
              </a:rPr>
              <a:t>P175</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a:t>
            </a:r>
            <a:r>
              <a:rPr lang="de-DE" sz="1800">
                <a:solidFill>
                  <a:srgbClr val="FF4500"/>
                </a:solidFill>
                <a:latin typeface="Consolas" panose="020B0609020204030204" pitchFamily="49" charset="0"/>
              </a:rPr>
              <a:t>Q16276</a:t>
            </a:r>
            <a:r>
              <a:rPr lang="de-DE" sz="1800">
                <a:solidFill>
                  <a:srgbClr val="333333"/>
                </a:solidFill>
                <a:latin typeface="Consolas" panose="020B0609020204030204" pitchFamily="49" charset="0"/>
              </a:rPr>
              <a:t>.</a:t>
            </a:r>
          </a:p>
          <a:p>
            <a:pPr marL="0" indent="0">
              <a:buNone/>
            </a:pPr>
            <a:r>
              <a:rPr lang="de-DE" sz="1800">
                <a:solidFill>
                  <a:srgbClr val="333333"/>
                </a:solidFill>
                <a:latin typeface="Consolas" panose="020B0609020204030204" pitchFamily="49" charset="0"/>
              </a:rPr>
              <a:t>}</a:t>
            </a:r>
          </a:p>
          <a:p>
            <a:pPr marL="0" indent="0">
              <a:buNone/>
            </a:pPr>
            <a:endParaRPr lang="en-DE" sz="1200">
              <a:solidFill>
                <a:srgbClr val="333333"/>
              </a:solidFill>
              <a:latin typeface="Consolas" panose="020B0609020204030204" pitchFamily="49" charset="0"/>
            </a:endParaRPr>
          </a:p>
          <a:p>
            <a:pPr marL="0" indent="0">
              <a:buNone/>
            </a:pPr>
            <a:br>
              <a:rPr lang="de-DE" sz="1200">
                <a:solidFill>
                  <a:srgbClr val="333333"/>
                </a:solidFill>
                <a:latin typeface="Consolas" panose="020B0609020204030204" pitchFamily="49" charset="0"/>
              </a:rPr>
            </a:br>
            <a:r>
              <a:rPr lang="de-DE" sz="1800">
                <a:solidFill>
                  <a:srgbClr val="00008B"/>
                </a:solidFill>
                <a:latin typeface="Consolas" panose="020B0609020204030204" pitchFamily="49" charset="0"/>
              </a:rPr>
              <a:t>SELECT</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a:t>
            </a:r>
            <a:r>
              <a:rPr lang="en-DE" sz="1800">
                <a:solidFill>
                  <a:srgbClr val="800080"/>
                </a:solidFill>
                <a:latin typeface="Consolas" panose="020B0609020204030204" pitchFamily="49" charset="0"/>
              </a:rPr>
              <a:t> </a:t>
            </a:r>
            <a:r>
              <a:rPr lang="de-DE" sz="1800">
                <a:solidFill>
                  <a:srgbClr val="800080"/>
                </a:solidFill>
                <a:latin typeface="Consolas" panose="020B0609020204030204" pitchFamily="49" charset="0"/>
              </a:rPr>
              <a:t>?itemLabel</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WHERE</a:t>
            </a:r>
            <a:r>
              <a:rPr lang="de-DE" sz="1800">
                <a:solidFill>
                  <a:srgbClr val="333333"/>
                </a:solidFill>
                <a:latin typeface="Consolas" panose="020B0609020204030204" pitchFamily="49" charset="0"/>
              </a:rPr>
              <a:t> {</a:t>
            </a:r>
          </a:p>
          <a:p>
            <a:pPr marL="0" indent="0">
              <a:buNone/>
            </a:pP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SERVICE</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wikibase:</a:t>
            </a:r>
            <a:r>
              <a:rPr lang="de-DE" sz="1800">
                <a:solidFill>
                  <a:srgbClr val="FF4500"/>
                </a:solidFill>
                <a:latin typeface="Consolas" panose="020B0609020204030204" pitchFamily="49" charset="0"/>
              </a:rPr>
              <a:t>label</a:t>
            </a:r>
            <a:r>
              <a:rPr lang="de-DE" sz="1800">
                <a:solidFill>
                  <a:srgbClr val="333333"/>
                </a:solidFill>
                <a:latin typeface="Consolas" panose="020B0609020204030204" pitchFamily="49" charset="0"/>
              </a:rPr>
              <a:t> {</a:t>
            </a:r>
            <a:r>
              <a:rPr lang="en-DE" sz="1800">
                <a:solidFill>
                  <a:srgbClr val="333333"/>
                </a:solidFill>
                <a:latin typeface="Consolas" panose="020B0609020204030204" pitchFamily="49" charset="0"/>
              </a:rPr>
              <a:t>..</a:t>
            </a:r>
            <a:r>
              <a:rPr lang="de-DE" sz="1800">
                <a:solidFill>
                  <a:srgbClr val="333333"/>
                </a:solidFill>
                <a:latin typeface="Consolas" panose="020B0609020204030204" pitchFamily="49" charset="0"/>
              </a:rPr>
              <a:t>}</a:t>
            </a:r>
            <a:endParaRPr lang="en-DE" sz="1800">
              <a:solidFill>
                <a:srgbClr val="333333"/>
              </a:solidFill>
              <a:latin typeface="Consolas" panose="020B0609020204030204" pitchFamily="49" charset="0"/>
            </a:endParaRPr>
          </a:p>
          <a:p>
            <a:pPr marL="0" indent="0">
              <a:buNone/>
            </a:pPr>
            <a:r>
              <a:rPr lang="en-DE" sz="1800" i="1">
                <a:solidFill>
                  <a:srgbClr val="006400"/>
                </a:solidFill>
                <a:latin typeface="Consolas" panose="020B0609020204030204" pitchFamily="49" charset="0"/>
              </a:rPr>
              <a:t>   # </a:t>
            </a:r>
            <a:r>
              <a:rPr lang="de-DE" sz="1800" i="1">
                <a:solidFill>
                  <a:srgbClr val="006400"/>
                </a:solidFill>
                <a:latin typeface="Consolas" panose="020B0609020204030204" pitchFamily="49" charset="0"/>
              </a:rPr>
              <a:t>J</a:t>
            </a:r>
            <a:r>
              <a:rPr lang="en-DE" sz="1800" i="1">
                <a:solidFill>
                  <a:srgbClr val="006400"/>
                </a:solidFill>
                <a:latin typeface="Consolas" panose="020B0609020204030204" pitchFamily="49" charset="0"/>
              </a:rPr>
              <a:t>e</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L</a:t>
            </a:r>
            <a:r>
              <a:rPr lang="en-DE" sz="1800" i="1">
                <a:solidFill>
                  <a:srgbClr val="006400"/>
                </a:solidFill>
                <a:latin typeface="Consolas" panose="020B0609020204030204" pitchFamily="49" charset="0"/>
              </a:rPr>
              <a:t>u</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P</a:t>
            </a:r>
            <a:r>
              <a:rPr lang="en-DE" sz="1800" i="1">
                <a:solidFill>
                  <a:srgbClr val="006400"/>
                </a:solidFill>
                <a:latin typeface="Consolas" panose="020B0609020204030204" pitchFamily="49" charset="0"/>
              </a:rPr>
              <a:t>i</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a</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d </a:t>
            </a:r>
            <a:r>
              <a:rPr lang="de-DE" sz="1800" i="1">
                <a:solidFill>
                  <a:srgbClr val="006400"/>
                </a:solidFill>
                <a:latin typeface="Consolas" panose="020B0609020204030204" pitchFamily="49" charset="0"/>
              </a:rPr>
              <a:t>h</a:t>
            </a:r>
            <a:r>
              <a:rPr lang="en-DE" sz="1800" i="1">
                <a:solidFill>
                  <a:srgbClr val="006400"/>
                </a:solidFill>
                <a:latin typeface="Consolas" panose="020B0609020204030204" pitchFamily="49" charset="0"/>
              </a:rPr>
              <a:t>a</a:t>
            </a:r>
            <a:r>
              <a:rPr lang="de-DE" sz="1800" i="1">
                <a:solidFill>
                  <a:srgbClr val="006400"/>
                </a:solidFill>
                <a:latin typeface="Consolas" panose="020B0609020204030204" pitchFamily="49" charset="0"/>
              </a:rPr>
              <a:t>s</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p</a:t>
            </a:r>
            <a:r>
              <a:rPr lang="en-DE" sz="1800" i="1">
                <a:solidFill>
                  <a:srgbClr val="006400"/>
                </a:solidFill>
                <a:latin typeface="Consolas" panose="020B0609020204030204" pitchFamily="49" charset="0"/>
              </a:rPr>
              <a:t>e</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f</a:t>
            </a:r>
            <a:r>
              <a:rPr lang="de-DE" sz="1800" i="1">
                <a:solidFill>
                  <a:srgbClr val="006400"/>
                </a:solidFill>
                <a:latin typeface="Consolas" panose="020B0609020204030204" pitchFamily="49" charset="0"/>
              </a:rPr>
              <a:t>o</a:t>
            </a:r>
            <a:r>
              <a:rPr lang="en-DE" sz="1800" i="1">
                <a:solidFill>
                  <a:srgbClr val="006400"/>
                </a:solidFill>
                <a:latin typeface="Consolas" panose="020B0609020204030204" pitchFamily="49" charset="0"/>
              </a:rPr>
              <a:t>r</a:t>
            </a:r>
            <a:r>
              <a:rPr lang="de-DE" sz="1800" i="1">
                <a:solidFill>
                  <a:srgbClr val="006400"/>
                </a:solidFill>
                <a:latin typeface="Consolas" panose="020B0609020204030204" pitchFamily="49" charset="0"/>
              </a:rPr>
              <a:t>m</a:t>
            </a:r>
            <a:r>
              <a:rPr lang="en-DE" sz="1800" i="1">
                <a:solidFill>
                  <a:srgbClr val="006400"/>
                </a:solidFill>
                <a:latin typeface="Consolas" panose="020B0609020204030204" pitchFamily="49" charset="0"/>
              </a:rPr>
              <a:t>e</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a:t>
            </a:r>
            <a:r>
              <a:rPr lang="en-DE" sz="1800" i="1">
                <a:solidFill>
                  <a:srgbClr val="006400"/>
                </a:solidFill>
                <a:latin typeface="Consolas" panose="020B0609020204030204" pitchFamily="49" charset="0"/>
              </a:rPr>
              <a:t>P</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t</a:t>
            </a:r>
            <a:r>
              <a:rPr lang="de-DE" sz="1800" i="1">
                <a:solidFill>
                  <a:srgbClr val="006400"/>
                </a:solidFill>
                <a:latin typeface="Consolas" panose="020B0609020204030204" pitchFamily="49" charset="0"/>
              </a:rPr>
              <a:t>r</a:t>
            </a:r>
            <a:r>
              <a:rPr lang="en-DE" sz="1800" i="1">
                <a:solidFill>
                  <a:srgbClr val="006400"/>
                </a:solidFill>
                <a:latin typeface="Consolas" panose="020B0609020204030204" pitchFamily="49" charset="0"/>
              </a:rPr>
              <a:t>i</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k </a:t>
            </a:r>
            <a:r>
              <a:rPr lang="de-DE" sz="1800" i="1">
                <a:solidFill>
                  <a:srgbClr val="006400"/>
                </a:solidFill>
                <a:latin typeface="Consolas" panose="020B0609020204030204" pitchFamily="49" charset="0"/>
              </a:rPr>
              <a:t>S</a:t>
            </a:r>
            <a:r>
              <a:rPr lang="en-DE" sz="1800" i="1">
                <a:solidFill>
                  <a:srgbClr val="006400"/>
                </a:solidFill>
                <a:latin typeface="Consolas" panose="020B0609020204030204" pitchFamily="49" charset="0"/>
              </a:rPr>
              <a:t>t</a:t>
            </a:r>
            <a:r>
              <a:rPr lang="de-DE" sz="1800" i="1">
                <a:solidFill>
                  <a:srgbClr val="006400"/>
                </a:solidFill>
                <a:latin typeface="Consolas" panose="020B0609020204030204" pitchFamily="49" charset="0"/>
              </a:rPr>
              <a:t>e</a:t>
            </a:r>
            <a:r>
              <a:rPr lang="en-DE" sz="1800" i="1">
                <a:solidFill>
                  <a:srgbClr val="006400"/>
                </a:solidFill>
                <a:latin typeface="Consolas" panose="020B0609020204030204" pitchFamily="49" charset="0"/>
              </a:rPr>
              <a:t>w</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r</a:t>
            </a:r>
            <a:r>
              <a:rPr lang="de-DE" sz="1800" i="1">
                <a:solidFill>
                  <a:srgbClr val="006400"/>
                </a:solidFill>
                <a:latin typeface="Consolas" panose="020B0609020204030204" pitchFamily="49" charset="0"/>
              </a:rPr>
              <a:t>t</a:t>
            </a:r>
            <a:r>
              <a:rPr lang="en-DE" sz="1800" i="1">
                <a:solidFill>
                  <a:srgbClr val="006400"/>
                </a:solidFill>
                <a:latin typeface="Consolas" panose="020B0609020204030204" pitchFamily="49" charset="0"/>
              </a:rPr>
              <a:t>".</a:t>
            </a:r>
            <a:endParaRPr lang="de-DE" sz="1800">
              <a:solidFill>
                <a:srgbClr val="333333"/>
              </a:solidFill>
              <a:latin typeface="Consolas" panose="020B0609020204030204" pitchFamily="49" charset="0"/>
            </a:endParaRPr>
          </a:p>
          <a:p>
            <a:pPr marL="0" indent="0">
              <a:buNone/>
            </a:pP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a:t>
            </a:r>
            <a:r>
              <a:rPr lang="de-DE" sz="1800">
                <a:solidFill>
                  <a:srgbClr val="FF4500"/>
                </a:solidFill>
                <a:latin typeface="Consolas" panose="020B0609020204030204" pitchFamily="49" charset="0"/>
              </a:rPr>
              <a:t>Q16276</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wdt:</a:t>
            </a:r>
            <a:r>
              <a:rPr lang="de-DE" sz="1800">
                <a:solidFill>
                  <a:srgbClr val="FF4500"/>
                </a:solidFill>
                <a:latin typeface="Consolas" panose="020B0609020204030204" pitchFamily="49" charset="0"/>
              </a:rPr>
              <a:t>P175</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a:t>
            </a:r>
            <a:r>
              <a:rPr lang="de-DE" sz="1800">
                <a:solidFill>
                  <a:srgbClr val="333333"/>
                </a:solidFill>
                <a:latin typeface="Consolas" panose="020B0609020204030204" pitchFamily="49" charset="0"/>
              </a:rPr>
              <a:t>.</a:t>
            </a:r>
          </a:p>
          <a:p>
            <a:pPr marL="0" indent="0">
              <a:buNone/>
            </a:pPr>
            <a:r>
              <a:rPr lang="de-DE" sz="1800">
                <a:solidFill>
                  <a:srgbClr val="333333"/>
                </a:solidFill>
                <a:latin typeface="Consolas" panose="020B0609020204030204" pitchFamily="49" charset="0"/>
              </a:rPr>
              <a:t>}</a:t>
            </a:r>
          </a:p>
        </p:txBody>
      </p:sp>
    </p:spTree>
    <p:extLst>
      <p:ext uri="{BB962C8B-B14F-4D97-AF65-F5344CB8AC3E}">
        <p14:creationId xmlns:p14="http://schemas.microsoft.com/office/powerpoint/2010/main" val="1841961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 </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a:xfrm>
            <a:off x="9180576" y="6327649"/>
            <a:ext cx="2706624" cy="319732"/>
          </a:xfrm>
          <a:prstGeom prst="rect">
            <a:avLst/>
          </a:prstGeom>
        </p:spPr>
        <p:txBody>
          <a:bodyPr/>
          <a:lstStyle/>
          <a:p>
            <a:pPr algn="l"/>
            <a:r>
              <a:rPr lang="en-US"/>
              <a:t>@thorstenbutz</a:t>
            </a:r>
            <a:endParaRPr lang="en-US" dirty="0"/>
          </a:p>
        </p:txBody>
      </p:sp>
      <p:sp>
        <p:nvSpPr>
          <p:cNvPr id="4" name="TextBox 3">
            <a:extLst>
              <a:ext uri="{FF2B5EF4-FFF2-40B4-BE49-F238E27FC236}">
                <a16:creationId xmlns:a16="http://schemas.microsoft.com/office/drawing/2014/main" id="{CA39CE82-8ED4-4AC7-AC17-2B98597D0C97}"/>
              </a:ext>
            </a:extLst>
          </p:cNvPr>
          <p:cNvSpPr txBox="1"/>
          <p:nvPr/>
        </p:nvSpPr>
        <p:spPr>
          <a:xfrm>
            <a:off x="694481" y="1900372"/>
            <a:ext cx="10764456" cy="1569660"/>
          </a:xfrm>
          <a:prstGeom prst="rect">
            <a:avLst/>
          </a:prstGeom>
          <a:noFill/>
        </p:spPr>
        <p:txBody>
          <a:bodyPr wrap="square" rtlCol="0">
            <a:spAutoFit/>
          </a:bodyPr>
          <a:lstStyle/>
          <a:p>
            <a:pPr algn="ctr"/>
            <a:r>
              <a:rPr lang="sr-Latn-RS" sz="9600" b="1">
                <a:solidFill>
                  <a:srgbClr val="0F4C81"/>
                </a:solidFill>
                <a:latin typeface="Ostrich Sans Inline" panose="00000500000000000000" pitchFamily="50" charset="0"/>
                <a:cs typeface="Segoe UI" panose="020B0502040204020203" pitchFamily="34" charset="0"/>
              </a:rPr>
              <a:t>DEMO</a:t>
            </a:r>
            <a:endParaRPr lang="en-US" sz="9600" b="1" dirty="0">
              <a:solidFill>
                <a:srgbClr val="0F4C81"/>
              </a:solidFill>
              <a:latin typeface="Ostrich Sans Inline" panose="00000500000000000000" pitchFamily="50" charset="0"/>
              <a:cs typeface="Segoe UI" panose="020B0502040204020203" pitchFamily="34" charset="0"/>
            </a:endParaRPr>
          </a:p>
        </p:txBody>
      </p:sp>
    </p:spTree>
    <p:extLst>
      <p:ext uri="{BB962C8B-B14F-4D97-AF65-F5344CB8AC3E}">
        <p14:creationId xmlns:p14="http://schemas.microsoft.com/office/powerpoint/2010/main" val="19751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1C85A-346D-429C-B1E5-AF21CB554C2B}"/>
              </a:ext>
            </a:extLst>
          </p:cNvPr>
          <p:cNvSpPr>
            <a:spLocks noGrp="1"/>
          </p:cNvSpPr>
          <p:nvPr>
            <p:ph type="title"/>
          </p:nvPr>
        </p:nvSpPr>
        <p:spPr/>
        <p:txBody>
          <a:bodyPr/>
          <a:lstStyle/>
          <a:p>
            <a:r>
              <a:rPr lang="en-DE"/>
              <a:t>Q</a:t>
            </a:r>
            <a:r>
              <a:rPr lang="de-DE"/>
              <a:t>u</a:t>
            </a:r>
            <a:r>
              <a:rPr lang="en-DE"/>
              <a:t>e</a:t>
            </a:r>
            <a:r>
              <a:rPr lang="de-DE"/>
              <a:t>r</a:t>
            </a:r>
            <a:r>
              <a:rPr lang="en-DE"/>
              <a:t>y </a:t>
            </a:r>
            <a:r>
              <a:rPr lang="de-DE"/>
              <a:t>w</a:t>
            </a:r>
            <a:r>
              <a:rPr lang="en-DE"/>
              <a:t>e</a:t>
            </a:r>
            <a:r>
              <a:rPr lang="de-DE"/>
              <a:t>bs</a:t>
            </a:r>
            <a:r>
              <a:rPr lang="en-DE"/>
              <a:t>e</a:t>
            </a:r>
            <a:r>
              <a:rPr lang="de-DE"/>
              <a:t>r</a:t>
            </a:r>
            <a:r>
              <a:rPr lang="en-DE"/>
              <a:t>v</a:t>
            </a:r>
            <a:r>
              <a:rPr lang="de-DE"/>
              <a:t>i</a:t>
            </a:r>
            <a:r>
              <a:rPr lang="en-DE"/>
              <a:t>c</a:t>
            </a:r>
            <a:r>
              <a:rPr lang="de-DE"/>
              <a:t>e</a:t>
            </a:r>
            <a:r>
              <a:rPr lang="en-DE"/>
              <a:t> (1)</a:t>
            </a:r>
            <a:endParaRPr lang="de-DE"/>
          </a:p>
        </p:txBody>
      </p:sp>
      <p:sp>
        <p:nvSpPr>
          <p:cNvPr id="3" name="Inhaltsplatzhalter 2">
            <a:extLst>
              <a:ext uri="{FF2B5EF4-FFF2-40B4-BE49-F238E27FC236}">
                <a16:creationId xmlns:a16="http://schemas.microsoft.com/office/drawing/2014/main" id="{ED9AF7AD-D238-4FE0-9ADD-8F62B956C519}"/>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0A63D7DF-7967-42FB-AECD-9FFE1A2C9E79}"/>
              </a:ext>
            </a:extLst>
          </p:cNvPr>
          <p:cNvSpPr>
            <a:spLocks noGrp="1"/>
          </p:cNvSpPr>
          <p:nvPr>
            <p:ph type="ftr" sz="quarter" idx="11"/>
          </p:nvPr>
        </p:nvSpPr>
        <p:spPr/>
        <p:txBody>
          <a:bodyPr/>
          <a:lstStyle/>
          <a:p>
            <a:r>
              <a:rPr lang="en-US"/>
              <a:t>@thorstenbutz</a:t>
            </a:r>
            <a:endParaRPr lang="en-US" dirty="0"/>
          </a:p>
        </p:txBody>
      </p:sp>
      <p:pic>
        <p:nvPicPr>
          <p:cNvPr id="5" name="Grafik 4">
            <a:extLst>
              <a:ext uri="{FF2B5EF4-FFF2-40B4-BE49-F238E27FC236}">
                <a16:creationId xmlns:a16="http://schemas.microsoft.com/office/drawing/2014/main" id="{C33412B9-25D0-489C-BB18-69C6EEFD019F}"/>
              </a:ext>
            </a:extLst>
          </p:cNvPr>
          <p:cNvPicPr>
            <a:picLocks noChangeAspect="1"/>
          </p:cNvPicPr>
          <p:nvPr/>
        </p:nvPicPr>
        <p:blipFill rotWithShape="1">
          <a:blip r:embed="rId3"/>
          <a:srcRect b="49184"/>
          <a:stretch/>
        </p:blipFill>
        <p:spPr>
          <a:xfrm>
            <a:off x="480801" y="1236507"/>
            <a:ext cx="11441122" cy="2812559"/>
          </a:xfrm>
          <a:prstGeom prst="rect">
            <a:avLst/>
          </a:prstGeom>
        </p:spPr>
      </p:pic>
      <p:sp>
        <p:nvSpPr>
          <p:cNvPr id="6" name="Textplatzhalter 1">
            <a:extLst>
              <a:ext uri="{FF2B5EF4-FFF2-40B4-BE49-F238E27FC236}">
                <a16:creationId xmlns:a16="http://schemas.microsoft.com/office/drawing/2014/main" id="{2BAE9478-D8DB-4092-B651-1ABDBE270945}"/>
              </a:ext>
            </a:extLst>
          </p:cNvPr>
          <p:cNvSpPr txBox="1">
            <a:spLocks/>
          </p:cNvSpPr>
          <p:nvPr/>
        </p:nvSpPr>
        <p:spPr>
          <a:xfrm>
            <a:off x="480800" y="4139679"/>
            <a:ext cx="11441121" cy="1974827"/>
          </a:xfrm>
          <a:prstGeom prst="rect">
            <a:avLst/>
          </a:prstGeom>
          <a:solidFill>
            <a:schemeClr val="bg1">
              <a:lumMod val="95000"/>
              <a:alpha val="75000"/>
            </a:schemeClr>
          </a:solidFill>
          <a:ln>
            <a:solidFill>
              <a:srgbClr val="5882A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a:solidFill>
                  <a:srgbClr val="0000FF"/>
                </a:solidFill>
                <a:latin typeface="Consolas" panose="020B0609020204030204" pitchFamily="49" charset="0"/>
              </a:rPr>
              <a:t>curl.</a:t>
            </a:r>
            <a:r>
              <a:rPr lang="en-DE" sz="1800">
                <a:solidFill>
                  <a:srgbClr val="0000FF"/>
                </a:solidFill>
                <a:latin typeface="Consolas" panose="020B0609020204030204" pitchFamily="49" charset="0"/>
              </a:rPr>
              <a:t>e</a:t>
            </a:r>
            <a:r>
              <a:rPr lang="de-DE" sz="1800">
                <a:solidFill>
                  <a:srgbClr val="0000FF"/>
                </a:solidFill>
                <a:latin typeface="Consolas" panose="020B0609020204030204" pitchFamily="49" charset="0"/>
              </a:rPr>
              <a:t>x</a:t>
            </a:r>
            <a:r>
              <a:rPr lang="en-DE" sz="1800">
                <a:solidFill>
                  <a:srgbClr val="0000FF"/>
                </a:solidFill>
                <a:latin typeface="Consolas" panose="020B0609020204030204" pitchFamily="49" charset="0"/>
              </a:rPr>
              <a:t>e</a:t>
            </a:r>
            <a:r>
              <a:rPr lang="de-DE" sz="1800">
                <a:solidFill>
                  <a:srgbClr val="333333"/>
                </a:solidFill>
                <a:latin typeface="Consolas" panose="020B0609020204030204" pitchFamily="49" charset="0"/>
              </a:rPr>
              <a:t> </a:t>
            </a:r>
            <a:r>
              <a:rPr lang="de-DE" sz="1800">
                <a:solidFill>
                  <a:srgbClr val="000000"/>
                </a:solidFill>
                <a:latin typeface="Consolas" panose="020B0609020204030204" pitchFamily="49" charset="0"/>
              </a:rPr>
              <a:t>'</a:t>
            </a:r>
            <a:r>
              <a:rPr lang="de-DE" sz="1800">
                <a:solidFill>
                  <a:srgbClr val="8B0000"/>
                </a:solidFill>
                <a:latin typeface="Consolas" panose="020B0609020204030204" pitchFamily="49" charset="0"/>
              </a:rPr>
              <a:t>https://query.wikidata.org/sparql?query=SELECT%20%3FcompanyLabel%20WHERE%20%7B%0A%20%20%20%20SERVICE%20wikibase%3Alabel%20%7B%20bd%3AserviceParam%20wikibase%3Alanguage%20%22%5BAUTO_LANGUAGE%5D%2Cen%22.%20%7D%0A%20%20%20%20%0A%20%20%20%20%3Fcompany%20wdt%3AP112%20wd%3AQ162005%2C%0A%20%20%20%20%20%20%20%20%20%20%20%20%20%20%20%20%20%20%20%20%20%20wd%3AQ5284.%0A%20%20%7D</a:t>
            </a:r>
            <a:r>
              <a:rPr lang="de-DE" sz="1800">
                <a:solidFill>
                  <a:srgbClr val="000000"/>
                </a:solidFill>
                <a:latin typeface="Consolas" panose="020B0609020204030204" pitchFamily="49" charset="0"/>
              </a:rPr>
              <a:t>'</a:t>
            </a:r>
            <a:endParaRPr lang="de-DE" sz="1800">
              <a:solidFill>
                <a:srgbClr val="333333"/>
              </a:solidFill>
              <a:latin typeface="Consolas" panose="020B0609020204030204" pitchFamily="49" charset="0"/>
            </a:endParaRPr>
          </a:p>
        </p:txBody>
      </p:sp>
    </p:spTree>
    <p:extLst>
      <p:ext uri="{BB962C8B-B14F-4D97-AF65-F5344CB8AC3E}">
        <p14:creationId xmlns:p14="http://schemas.microsoft.com/office/powerpoint/2010/main" val="418260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1C85A-346D-429C-B1E5-AF21CB554C2B}"/>
              </a:ext>
            </a:extLst>
          </p:cNvPr>
          <p:cNvSpPr>
            <a:spLocks noGrp="1"/>
          </p:cNvSpPr>
          <p:nvPr>
            <p:ph type="title"/>
          </p:nvPr>
        </p:nvSpPr>
        <p:spPr/>
        <p:txBody>
          <a:bodyPr/>
          <a:lstStyle/>
          <a:p>
            <a:r>
              <a:rPr lang="en-DE"/>
              <a:t>Q</a:t>
            </a:r>
            <a:r>
              <a:rPr lang="de-DE"/>
              <a:t>u</a:t>
            </a:r>
            <a:r>
              <a:rPr lang="en-DE"/>
              <a:t>e</a:t>
            </a:r>
            <a:r>
              <a:rPr lang="de-DE"/>
              <a:t>r</a:t>
            </a:r>
            <a:r>
              <a:rPr lang="en-DE"/>
              <a:t>y </a:t>
            </a:r>
            <a:r>
              <a:rPr lang="de-DE"/>
              <a:t>w</a:t>
            </a:r>
            <a:r>
              <a:rPr lang="en-DE"/>
              <a:t>e</a:t>
            </a:r>
            <a:r>
              <a:rPr lang="de-DE"/>
              <a:t>bs</a:t>
            </a:r>
            <a:r>
              <a:rPr lang="en-DE"/>
              <a:t>e</a:t>
            </a:r>
            <a:r>
              <a:rPr lang="de-DE"/>
              <a:t>r</a:t>
            </a:r>
            <a:r>
              <a:rPr lang="en-DE"/>
              <a:t>v</a:t>
            </a:r>
            <a:r>
              <a:rPr lang="de-DE"/>
              <a:t>i</a:t>
            </a:r>
            <a:r>
              <a:rPr lang="en-DE"/>
              <a:t>c</a:t>
            </a:r>
            <a:r>
              <a:rPr lang="de-DE"/>
              <a:t>e</a:t>
            </a:r>
            <a:r>
              <a:rPr lang="en-DE"/>
              <a:t> (2)</a:t>
            </a:r>
            <a:endParaRPr lang="de-DE"/>
          </a:p>
        </p:txBody>
      </p:sp>
      <p:sp>
        <p:nvSpPr>
          <p:cNvPr id="4" name="Fußzeilenplatzhalter 3">
            <a:extLst>
              <a:ext uri="{FF2B5EF4-FFF2-40B4-BE49-F238E27FC236}">
                <a16:creationId xmlns:a16="http://schemas.microsoft.com/office/drawing/2014/main" id="{0A63D7DF-7967-42FB-AECD-9FFE1A2C9E79}"/>
              </a:ext>
            </a:extLst>
          </p:cNvPr>
          <p:cNvSpPr>
            <a:spLocks noGrp="1"/>
          </p:cNvSpPr>
          <p:nvPr>
            <p:ph type="ftr" sz="quarter" idx="11"/>
          </p:nvPr>
        </p:nvSpPr>
        <p:spPr/>
        <p:txBody>
          <a:bodyPr/>
          <a:lstStyle/>
          <a:p>
            <a:r>
              <a:rPr lang="en-US"/>
              <a:t>@thorstenbutz</a:t>
            </a:r>
            <a:endParaRPr lang="en-US" dirty="0"/>
          </a:p>
        </p:txBody>
      </p:sp>
      <p:sp>
        <p:nvSpPr>
          <p:cNvPr id="6" name="Textplatzhalter 1">
            <a:extLst>
              <a:ext uri="{FF2B5EF4-FFF2-40B4-BE49-F238E27FC236}">
                <a16:creationId xmlns:a16="http://schemas.microsoft.com/office/drawing/2014/main" id="{2BAE9478-D8DB-4092-B651-1ABDBE270945}"/>
              </a:ext>
            </a:extLst>
          </p:cNvPr>
          <p:cNvSpPr txBox="1">
            <a:spLocks/>
          </p:cNvSpPr>
          <p:nvPr/>
        </p:nvSpPr>
        <p:spPr>
          <a:xfrm>
            <a:off x="480800" y="1285875"/>
            <a:ext cx="11441121" cy="4895850"/>
          </a:xfrm>
          <a:prstGeom prst="rect">
            <a:avLst/>
          </a:prstGeom>
          <a:solidFill>
            <a:schemeClr val="bg1">
              <a:lumMod val="95000"/>
              <a:alpha val="75000"/>
            </a:schemeClr>
          </a:solidFill>
          <a:ln>
            <a:solidFill>
              <a:srgbClr val="5882A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a:solidFill>
                  <a:srgbClr val="000000"/>
                </a:solidFill>
                <a:latin typeface="Consolas" panose="020B0609020204030204" pitchFamily="49" charset="0"/>
              </a:rPr>
              <a:t>$</a:t>
            </a:r>
            <a:r>
              <a:rPr lang="de-DE" sz="1800">
                <a:solidFill>
                  <a:srgbClr val="FF4500"/>
                </a:solidFill>
                <a:latin typeface="Consolas" panose="020B0609020204030204" pitchFamily="49" charset="0"/>
              </a:rPr>
              <a:t>sparql</a:t>
            </a:r>
            <a:r>
              <a:rPr lang="de-DE" sz="1800">
                <a:solidFill>
                  <a:srgbClr val="333333"/>
                </a:solidFill>
                <a:latin typeface="Consolas" panose="020B0609020204030204" pitchFamily="49" charset="0"/>
              </a:rPr>
              <a:t> </a:t>
            </a:r>
            <a:r>
              <a:rPr lang="de-DE" sz="1800">
                <a:solidFill>
                  <a:srgbClr val="A9A9A9"/>
                </a:solidFill>
                <a:latin typeface="Consolas" panose="020B0609020204030204" pitchFamily="49" charset="0"/>
              </a:rPr>
              <a:t>=</a:t>
            </a:r>
            <a:r>
              <a:rPr lang="de-DE" sz="1800">
                <a:solidFill>
                  <a:srgbClr val="333333"/>
                </a:solidFill>
                <a:latin typeface="Consolas" panose="020B0609020204030204" pitchFamily="49" charset="0"/>
              </a:rPr>
              <a:t> </a:t>
            </a:r>
            <a:r>
              <a:rPr lang="de-DE" sz="1800">
                <a:solidFill>
                  <a:srgbClr val="8B0000"/>
                </a:solidFill>
                <a:latin typeface="Consolas" panose="020B0609020204030204" pitchFamily="49" charset="0"/>
              </a:rPr>
              <a:t>@'</a:t>
            </a:r>
            <a:endParaRPr lang="de-DE" sz="1800">
              <a:solidFill>
                <a:srgbClr val="333333"/>
              </a:solidFill>
              <a:latin typeface="Consolas" panose="020B0609020204030204" pitchFamily="49" charset="0"/>
            </a:endParaRPr>
          </a:p>
          <a:p>
            <a:pPr marL="0" indent="0">
              <a:buNone/>
            </a:pPr>
            <a:r>
              <a:rPr lang="de-DE" sz="1800">
                <a:solidFill>
                  <a:srgbClr val="8B0000"/>
                </a:solidFill>
                <a:latin typeface="Consolas" panose="020B0609020204030204" pitchFamily="49" charset="0"/>
              </a:rPr>
              <a:t>SELECT ?companyLabel WHERE {</a:t>
            </a:r>
            <a:endParaRPr lang="de-DE" sz="1800">
              <a:solidFill>
                <a:srgbClr val="333333"/>
              </a:solidFill>
              <a:latin typeface="Consolas" panose="020B0609020204030204" pitchFamily="49" charset="0"/>
            </a:endParaRPr>
          </a:p>
          <a:p>
            <a:pPr marL="0" indent="0">
              <a:buNone/>
            </a:pPr>
            <a:r>
              <a:rPr lang="de-DE" sz="1800">
                <a:solidFill>
                  <a:srgbClr val="8B0000"/>
                </a:solidFill>
                <a:latin typeface="Consolas" panose="020B0609020204030204" pitchFamily="49" charset="0"/>
              </a:rPr>
              <a:t>    SERVICE wikibase:label { bd:serviceParam wikibase:language "[AUTO_LANGUAGE],en". }   </a:t>
            </a:r>
            <a:endParaRPr lang="de-DE" sz="1800">
              <a:solidFill>
                <a:srgbClr val="333333"/>
              </a:solidFill>
              <a:latin typeface="Consolas" panose="020B0609020204030204" pitchFamily="49" charset="0"/>
            </a:endParaRPr>
          </a:p>
          <a:p>
            <a:pPr marL="0" indent="0">
              <a:buNone/>
            </a:pPr>
            <a:r>
              <a:rPr lang="de-DE" sz="1800">
                <a:solidFill>
                  <a:srgbClr val="8B0000"/>
                </a:solidFill>
                <a:latin typeface="Consolas" panose="020B0609020204030204" pitchFamily="49" charset="0"/>
              </a:rPr>
              <a:t>    ?company wdt:P112 wd:Q162005,</a:t>
            </a:r>
            <a:endParaRPr lang="de-DE" sz="1800">
              <a:solidFill>
                <a:srgbClr val="333333"/>
              </a:solidFill>
              <a:latin typeface="Consolas" panose="020B0609020204030204" pitchFamily="49" charset="0"/>
            </a:endParaRPr>
          </a:p>
          <a:p>
            <a:pPr marL="0" indent="0">
              <a:buNone/>
            </a:pPr>
            <a:r>
              <a:rPr lang="de-DE" sz="1800">
                <a:solidFill>
                  <a:srgbClr val="8B0000"/>
                </a:solidFill>
                <a:latin typeface="Consolas" panose="020B0609020204030204" pitchFamily="49" charset="0"/>
              </a:rPr>
              <a:t>                      wd:Q5284.</a:t>
            </a:r>
            <a:endParaRPr lang="de-DE" sz="1800">
              <a:solidFill>
                <a:srgbClr val="333333"/>
              </a:solidFill>
              <a:latin typeface="Consolas" panose="020B0609020204030204" pitchFamily="49" charset="0"/>
            </a:endParaRPr>
          </a:p>
          <a:p>
            <a:pPr marL="0" indent="0">
              <a:buNone/>
            </a:pPr>
            <a:r>
              <a:rPr lang="de-DE" sz="1800">
                <a:solidFill>
                  <a:srgbClr val="8B0000"/>
                </a:solidFill>
                <a:latin typeface="Consolas" panose="020B0609020204030204" pitchFamily="49" charset="0"/>
              </a:rPr>
              <a:t>}</a:t>
            </a:r>
            <a:endParaRPr lang="de-DE" sz="1800">
              <a:solidFill>
                <a:srgbClr val="333333"/>
              </a:solidFill>
              <a:latin typeface="Consolas" panose="020B0609020204030204" pitchFamily="49" charset="0"/>
            </a:endParaRPr>
          </a:p>
          <a:p>
            <a:pPr marL="0" indent="0">
              <a:buNone/>
            </a:pPr>
            <a:r>
              <a:rPr lang="de-DE" sz="1800">
                <a:solidFill>
                  <a:srgbClr val="8B0000"/>
                </a:solidFill>
                <a:latin typeface="Consolas" panose="020B0609020204030204" pitchFamily="49" charset="0"/>
              </a:rPr>
              <a:t>'@</a:t>
            </a:r>
            <a:endParaRPr lang="de-DE" sz="1800">
              <a:solidFill>
                <a:srgbClr val="333333"/>
              </a:solidFill>
              <a:latin typeface="Consolas" panose="020B0609020204030204" pitchFamily="49" charset="0"/>
            </a:endParaRPr>
          </a:p>
          <a:p>
            <a:pPr marL="0" indent="0">
              <a:buNone/>
            </a:pPr>
            <a:endParaRPr lang="en-DE" sz="400" i="1">
              <a:solidFill>
                <a:srgbClr val="006400"/>
              </a:solidFill>
              <a:latin typeface="Consolas" panose="020B0609020204030204" pitchFamily="49" charset="0"/>
            </a:endParaRPr>
          </a:p>
          <a:p>
            <a:pPr marL="0" indent="0">
              <a:buNone/>
            </a:pP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XML</a:t>
            </a:r>
            <a:endParaRPr lang="de-DE" sz="1800">
              <a:solidFill>
                <a:srgbClr val="333333"/>
              </a:solidFill>
              <a:latin typeface="Consolas" panose="020B0609020204030204" pitchFamily="49" charset="0"/>
            </a:endParaRPr>
          </a:p>
          <a:p>
            <a:pPr marL="0" indent="0">
              <a:buNone/>
            </a:pPr>
            <a:r>
              <a:rPr lang="de-DE" sz="1800">
                <a:solidFill>
                  <a:srgbClr val="0000FF"/>
                </a:solidFill>
                <a:latin typeface="Consolas" panose="020B0609020204030204" pitchFamily="49" charset="0"/>
              </a:rPr>
              <a:t>Invoke-RestMethod</a:t>
            </a:r>
            <a:r>
              <a:rPr lang="de-DE" sz="1800">
                <a:solidFill>
                  <a:srgbClr val="333333"/>
                </a:solidFill>
                <a:latin typeface="Consolas" panose="020B0609020204030204" pitchFamily="49" charset="0"/>
              </a:rPr>
              <a:t> </a:t>
            </a:r>
            <a:r>
              <a:rPr lang="de-DE" sz="1800">
                <a:solidFill>
                  <a:srgbClr val="A9A9A9"/>
                </a:solidFill>
                <a:latin typeface="Consolas" panose="020B0609020204030204" pitchFamily="49" charset="0"/>
              </a:rPr>
              <a:t>-</a:t>
            </a:r>
            <a:r>
              <a:rPr lang="de-DE" sz="1800">
                <a:solidFill>
                  <a:srgbClr val="333333"/>
                </a:solidFill>
                <a:latin typeface="Consolas" panose="020B0609020204030204" pitchFamily="49" charset="0"/>
              </a:rPr>
              <a:t>Uri </a:t>
            </a:r>
            <a:r>
              <a:rPr lang="de-DE" sz="1800">
                <a:solidFill>
                  <a:srgbClr val="000000"/>
                </a:solidFill>
                <a:latin typeface="Consolas" panose="020B0609020204030204" pitchFamily="49" charset="0"/>
              </a:rPr>
              <a:t>"</a:t>
            </a:r>
            <a:r>
              <a:rPr lang="de-DE" sz="1800">
                <a:solidFill>
                  <a:srgbClr val="8B0000"/>
                </a:solidFill>
                <a:latin typeface="Consolas" panose="020B0609020204030204" pitchFamily="49" charset="0"/>
              </a:rPr>
              <a:t>https://query.wikidata.org/sparql?query=</a:t>
            </a:r>
            <a:r>
              <a:rPr lang="de-DE" sz="1800">
                <a:solidFill>
                  <a:srgbClr val="000000"/>
                </a:solidFill>
                <a:latin typeface="Consolas" panose="020B0609020204030204" pitchFamily="49" charset="0"/>
              </a:rPr>
              <a:t>$</a:t>
            </a:r>
            <a:r>
              <a:rPr lang="de-DE" sz="1800">
                <a:solidFill>
                  <a:srgbClr val="FF4500"/>
                </a:solidFill>
                <a:latin typeface="Consolas" panose="020B0609020204030204" pitchFamily="49" charset="0"/>
              </a:rPr>
              <a:t>sparql</a:t>
            </a:r>
            <a:r>
              <a:rPr lang="de-DE" sz="1800">
                <a:solidFill>
                  <a:srgbClr val="000000"/>
                </a:solidFill>
                <a:latin typeface="Consolas" panose="020B0609020204030204" pitchFamily="49" charset="0"/>
              </a:rPr>
              <a:t>"</a:t>
            </a:r>
            <a:endParaRPr lang="de-DE" sz="1800">
              <a:solidFill>
                <a:srgbClr val="333333"/>
              </a:solidFill>
              <a:latin typeface="Consolas" panose="020B0609020204030204" pitchFamily="49" charset="0"/>
            </a:endParaRPr>
          </a:p>
          <a:p>
            <a:pPr marL="0" indent="0">
              <a:buNone/>
            </a:pPr>
            <a:endParaRPr lang="en-DE" sz="400">
              <a:solidFill>
                <a:srgbClr val="0000FF"/>
              </a:solidFill>
              <a:latin typeface="Consolas" panose="020B0609020204030204" pitchFamily="49" charset="0"/>
            </a:endParaRPr>
          </a:p>
          <a:p>
            <a:pPr marL="0" indent="0">
              <a:buNone/>
            </a:pPr>
            <a:r>
              <a:rPr lang="en-DE" sz="1800" i="1">
                <a:solidFill>
                  <a:srgbClr val="006400"/>
                </a:solidFill>
                <a:latin typeface="Consolas" panose="020B0609020204030204" pitchFamily="49" charset="0"/>
              </a:rPr>
              <a:t>#CSV</a:t>
            </a:r>
            <a:endParaRPr lang="de-DE" sz="1800">
              <a:solidFill>
                <a:srgbClr val="333333"/>
              </a:solidFill>
              <a:latin typeface="Consolas" panose="020B0609020204030204" pitchFamily="49" charset="0"/>
            </a:endParaRPr>
          </a:p>
          <a:p>
            <a:pPr marL="0" indent="0">
              <a:buNone/>
            </a:pPr>
            <a:r>
              <a:rPr lang="de-DE" sz="1800">
                <a:solidFill>
                  <a:srgbClr val="0000FF"/>
                </a:solidFill>
                <a:latin typeface="Consolas" panose="020B0609020204030204" pitchFamily="49" charset="0"/>
              </a:rPr>
              <a:t>Invoke-RestMethod</a:t>
            </a:r>
            <a:r>
              <a:rPr lang="de-DE" sz="1800">
                <a:solidFill>
                  <a:srgbClr val="333333"/>
                </a:solidFill>
                <a:latin typeface="Consolas" panose="020B0609020204030204" pitchFamily="49" charset="0"/>
              </a:rPr>
              <a:t> </a:t>
            </a:r>
            <a:r>
              <a:rPr lang="de-DE" sz="1800">
                <a:solidFill>
                  <a:srgbClr val="A9A9A9"/>
                </a:solidFill>
                <a:latin typeface="Consolas" panose="020B0609020204030204" pitchFamily="49" charset="0"/>
              </a:rPr>
              <a:t>-</a:t>
            </a:r>
            <a:r>
              <a:rPr lang="de-DE" sz="1800">
                <a:solidFill>
                  <a:srgbClr val="333333"/>
                </a:solidFill>
                <a:latin typeface="Consolas" panose="020B0609020204030204" pitchFamily="49" charset="0"/>
              </a:rPr>
              <a:t>Uri </a:t>
            </a:r>
            <a:r>
              <a:rPr lang="de-DE" sz="1800">
                <a:solidFill>
                  <a:srgbClr val="000000"/>
                </a:solidFill>
                <a:latin typeface="Consolas" panose="020B0609020204030204" pitchFamily="49" charset="0"/>
              </a:rPr>
              <a:t>"</a:t>
            </a:r>
            <a:r>
              <a:rPr lang="de-DE" sz="1800">
                <a:solidFill>
                  <a:srgbClr val="8B0000"/>
                </a:solidFill>
                <a:latin typeface="Consolas" panose="020B0609020204030204" pitchFamily="49" charset="0"/>
              </a:rPr>
              <a:t>https://query.wikidata.org/sparql?query=</a:t>
            </a:r>
            <a:r>
              <a:rPr lang="de-DE" sz="1800">
                <a:solidFill>
                  <a:srgbClr val="000000"/>
                </a:solidFill>
                <a:latin typeface="Consolas" panose="020B0609020204030204" pitchFamily="49" charset="0"/>
              </a:rPr>
              <a:t>$</a:t>
            </a:r>
            <a:r>
              <a:rPr lang="de-DE" sz="1800">
                <a:solidFill>
                  <a:srgbClr val="FF4500"/>
                </a:solidFill>
                <a:latin typeface="Consolas" panose="020B0609020204030204" pitchFamily="49" charset="0"/>
              </a:rPr>
              <a:t>sparql</a:t>
            </a:r>
            <a:r>
              <a:rPr lang="de-DE" sz="1800">
                <a:solidFill>
                  <a:srgbClr val="000000"/>
                </a:solidFill>
                <a:latin typeface="Consolas" panose="020B0609020204030204" pitchFamily="49" charset="0"/>
              </a:rPr>
              <a:t>"</a:t>
            </a:r>
            <a:r>
              <a:rPr lang="de-DE" sz="1800">
                <a:solidFill>
                  <a:srgbClr val="333333"/>
                </a:solidFill>
                <a:latin typeface="Consolas" panose="020B0609020204030204" pitchFamily="49" charset="0"/>
              </a:rPr>
              <a:t> </a:t>
            </a:r>
            <a:endParaRPr lang="en-DE" sz="1800">
              <a:solidFill>
                <a:srgbClr val="333333"/>
              </a:solidFill>
              <a:latin typeface="Consolas" panose="020B0609020204030204" pitchFamily="49" charset="0"/>
            </a:endParaRPr>
          </a:p>
          <a:p>
            <a:pPr marL="0" indent="0">
              <a:buNone/>
            </a:pPr>
            <a:r>
              <a:rPr lang="en-DE" sz="1800">
                <a:solidFill>
                  <a:srgbClr val="333333"/>
                </a:solidFill>
                <a:latin typeface="Consolas" panose="020B0609020204030204" pitchFamily="49" charset="0"/>
              </a:rPr>
              <a:t>	</a:t>
            </a:r>
            <a:r>
              <a:rPr lang="de-DE" sz="1800">
                <a:solidFill>
                  <a:srgbClr val="A9A9A9"/>
                </a:solidFill>
                <a:latin typeface="Consolas" panose="020B0609020204030204" pitchFamily="49" charset="0"/>
              </a:rPr>
              <a:t>-</a:t>
            </a:r>
            <a:r>
              <a:rPr lang="de-DE" sz="1800">
                <a:solidFill>
                  <a:srgbClr val="333333"/>
                </a:solidFill>
                <a:latin typeface="Consolas" panose="020B0609020204030204" pitchFamily="49" charset="0"/>
              </a:rPr>
              <a:t>Headers </a:t>
            </a:r>
            <a:r>
              <a:rPr lang="de-DE" sz="1800">
                <a:solidFill>
                  <a:srgbClr val="00008B"/>
                </a:solidFill>
                <a:latin typeface="Consolas" panose="020B0609020204030204" pitchFamily="49" charset="0"/>
              </a:rPr>
              <a:t>@</a:t>
            </a:r>
            <a:r>
              <a:rPr lang="de-DE" sz="1800">
                <a:solidFill>
                  <a:srgbClr val="000000"/>
                </a:solidFill>
                <a:latin typeface="Consolas" panose="020B0609020204030204" pitchFamily="49" charset="0"/>
              </a:rPr>
              <a:t>{'</a:t>
            </a:r>
            <a:r>
              <a:rPr lang="de-DE" sz="1800">
                <a:solidFill>
                  <a:srgbClr val="8B0000"/>
                </a:solidFill>
                <a:latin typeface="Consolas" panose="020B0609020204030204" pitchFamily="49" charset="0"/>
              </a:rPr>
              <a:t>Accept</a:t>
            </a:r>
            <a:r>
              <a:rPr lang="de-DE" sz="1800">
                <a:solidFill>
                  <a:srgbClr val="000000"/>
                </a:solidFill>
                <a:latin typeface="Consolas" panose="020B0609020204030204" pitchFamily="49" charset="0"/>
              </a:rPr>
              <a:t>'</a:t>
            </a:r>
            <a:r>
              <a:rPr lang="de-DE" sz="1800">
                <a:solidFill>
                  <a:srgbClr val="333333"/>
                </a:solidFill>
                <a:latin typeface="Consolas" panose="020B0609020204030204" pitchFamily="49" charset="0"/>
              </a:rPr>
              <a:t> </a:t>
            </a:r>
            <a:r>
              <a:rPr lang="de-DE" sz="1800">
                <a:solidFill>
                  <a:srgbClr val="A9A9A9"/>
                </a:solidFill>
                <a:latin typeface="Consolas" panose="020B0609020204030204" pitchFamily="49" charset="0"/>
              </a:rPr>
              <a:t>=</a:t>
            </a:r>
            <a:r>
              <a:rPr lang="de-DE" sz="1800">
                <a:solidFill>
                  <a:srgbClr val="333333"/>
                </a:solidFill>
                <a:latin typeface="Consolas" panose="020B0609020204030204" pitchFamily="49" charset="0"/>
              </a:rPr>
              <a:t> </a:t>
            </a:r>
            <a:r>
              <a:rPr lang="de-DE" sz="1800">
                <a:solidFill>
                  <a:srgbClr val="000000"/>
                </a:solidFill>
                <a:latin typeface="Consolas" panose="020B0609020204030204" pitchFamily="49" charset="0"/>
              </a:rPr>
              <a:t>'</a:t>
            </a:r>
            <a:r>
              <a:rPr lang="de-DE" sz="1800">
                <a:solidFill>
                  <a:srgbClr val="8B0000"/>
                </a:solidFill>
                <a:latin typeface="Consolas" panose="020B0609020204030204" pitchFamily="49" charset="0"/>
              </a:rPr>
              <a:t>text/csv</a:t>
            </a:r>
            <a:r>
              <a:rPr lang="de-DE" sz="1800">
                <a:solidFill>
                  <a:srgbClr val="000000"/>
                </a:solidFill>
                <a:latin typeface="Consolas" panose="020B0609020204030204" pitchFamily="49" charset="0"/>
              </a:rPr>
              <a:t>'</a:t>
            </a:r>
            <a:r>
              <a:rPr lang="de-DE" sz="1800">
                <a:solidFill>
                  <a:srgbClr val="333333"/>
                </a:solidFill>
                <a:latin typeface="Consolas" panose="020B0609020204030204" pitchFamily="49" charset="0"/>
              </a:rPr>
              <a:t> </a:t>
            </a:r>
            <a:r>
              <a:rPr lang="de-DE" sz="1800">
                <a:solidFill>
                  <a:srgbClr val="000000"/>
                </a:solidFill>
                <a:latin typeface="Consolas" panose="020B0609020204030204" pitchFamily="49" charset="0"/>
              </a:rPr>
              <a:t>}</a:t>
            </a:r>
            <a:r>
              <a:rPr lang="de-DE" sz="1800">
                <a:solidFill>
                  <a:srgbClr val="333333"/>
                </a:solidFill>
                <a:latin typeface="Consolas" panose="020B0609020204030204" pitchFamily="49" charset="0"/>
              </a:rPr>
              <a:t> </a:t>
            </a:r>
            <a:r>
              <a:rPr lang="de-DE" sz="1800">
                <a:solidFill>
                  <a:srgbClr val="A9A9A9"/>
                </a:solidFill>
                <a:latin typeface="Consolas" panose="020B0609020204030204" pitchFamily="49" charset="0"/>
              </a:rPr>
              <a:t>|</a:t>
            </a:r>
            <a:r>
              <a:rPr lang="de-DE" sz="1800">
                <a:solidFill>
                  <a:srgbClr val="333333"/>
                </a:solidFill>
                <a:latin typeface="Consolas" panose="020B0609020204030204" pitchFamily="49" charset="0"/>
              </a:rPr>
              <a:t> </a:t>
            </a:r>
            <a:r>
              <a:rPr lang="de-DE" sz="1800">
                <a:solidFill>
                  <a:srgbClr val="0000FF"/>
                </a:solidFill>
                <a:latin typeface="Consolas" panose="020B0609020204030204" pitchFamily="49" charset="0"/>
              </a:rPr>
              <a:t>ConvertFrom-Csv</a:t>
            </a:r>
            <a:endParaRPr lang="de-DE" sz="1800">
              <a:solidFill>
                <a:srgbClr val="333333"/>
              </a:solidFill>
              <a:latin typeface="Consolas" panose="020B0609020204030204" pitchFamily="49" charset="0"/>
            </a:endParaRPr>
          </a:p>
          <a:p>
            <a:pPr marL="0" indent="0">
              <a:buNone/>
            </a:pPr>
            <a:br>
              <a:rPr lang="de-DE" sz="1800">
                <a:solidFill>
                  <a:srgbClr val="333333"/>
                </a:solidFill>
                <a:latin typeface="Consolas" panose="020B0609020204030204" pitchFamily="49" charset="0"/>
              </a:rPr>
            </a:br>
            <a:endParaRPr lang="de-DE" sz="1800">
              <a:solidFill>
                <a:srgbClr val="333333"/>
              </a:solidFill>
              <a:latin typeface="Consolas" panose="020B0609020204030204" pitchFamily="49" charset="0"/>
            </a:endParaRPr>
          </a:p>
        </p:txBody>
      </p:sp>
    </p:spTree>
    <p:extLst>
      <p:ext uri="{BB962C8B-B14F-4D97-AF65-F5344CB8AC3E}">
        <p14:creationId xmlns:p14="http://schemas.microsoft.com/office/powerpoint/2010/main" val="335190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3C7C1-5CDA-4FF5-AAE7-30250E247A8B}"/>
              </a:ext>
            </a:extLst>
          </p:cNvPr>
          <p:cNvSpPr>
            <a:spLocks noGrp="1"/>
          </p:cNvSpPr>
          <p:nvPr>
            <p:ph type="title"/>
          </p:nvPr>
        </p:nvSpPr>
        <p:spPr/>
        <p:txBody>
          <a:bodyPr/>
          <a:lstStyle/>
          <a:p>
            <a:r>
              <a:rPr lang="de-DE"/>
              <a:t>g</a:t>
            </a:r>
            <a:r>
              <a:rPr lang="en-DE"/>
              <a:t>r</a:t>
            </a:r>
            <a:r>
              <a:rPr lang="de-DE"/>
              <a:t>o</a:t>
            </a:r>
            <a:r>
              <a:rPr lang="en-DE"/>
              <a:t>u</a:t>
            </a:r>
            <a:r>
              <a:rPr lang="de-DE"/>
              <a:t>p</a:t>
            </a:r>
            <a:r>
              <a:rPr lang="en-DE"/>
              <a:t>i</a:t>
            </a:r>
            <a:r>
              <a:rPr lang="de-DE"/>
              <a:t>n</a:t>
            </a:r>
            <a:r>
              <a:rPr lang="en-DE"/>
              <a:t>g</a:t>
            </a:r>
            <a:endParaRPr lang="de-DE"/>
          </a:p>
        </p:txBody>
      </p:sp>
      <p:sp>
        <p:nvSpPr>
          <p:cNvPr id="4" name="Fußzeilenplatzhalter 3">
            <a:extLst>
              <a:ext uri="{FF2B5EF4-FFF2-40B4-BE49-F238E27FC236}">
                <a16:creationId xmlns:a16="http://schemas.microsoft.com/office/drawing/2014/main" id="{22A44BA2-936A-4964-896C-A516A87D67AC}"/>
              </a:ext>
            </a:extLst>
          </p:cNvPr>
          <p:cNvSpPr>
            <a:spLocks noGrp="1"/>
          </p:cNvSpPr>
          <p:nvPr>
            <p:ph type="ftr" sz="quarter" idx="11"/>
          </p:nvPr>
        </p:nvSpPr>
        <p:spPr/>
        <p:txBody>
          <a:bodyPr/>
          <a:lstStyle/>
          <a:p>
            <a:r>
              <a:rPr lang="en-US"/>
              <a:t>@thorstenbutz</a:t>
            </a:r>
            <a:endParaRPr lang="en-US" dirty="0"/>
          </a:p>
        </p:txBody>
      </p:sp>
      <p:sp>
        <p:nvSpPr>
          <p:cNvPr id="5" name="Textplatzhalter 1">
            <a:extLst>
              <a:ext uri="{FF2B5EF4-FFF2-40B4-BE49-F238E27FC236}">
                <a16:creationId xmlns:a16="http://schemas.microsoft.com/office/drawing/2014/main" id="{2B953EAF-B95E-4673-839E-6E54F3781CF7}"/>
              </a:ext>
            </a:extLst>
          </p:cNvPr>
          <p:cNvSpPr txBox="1">
            <a:spLocks noGrp="1"/>
          </p:cNvSpPr>
          <p:nvPr>
            <p:ph idx="1"/>
          </p:nvPr>
        </p:nvSpPr>
        <p:spPr>
          <a:xfrm>
            <a:off x="924825" y="1423988"/>
            <a:ext cx="10515600" cy="4752975"/>
          </a:xfrm>
          <a:prstGeom prst="rect">
            <a:avLst/>
          </a:prstGeom>
          <a:solidFill>
            <a:schemeClr val="bg1">
              <a:lumMod val="95000"/>
              <a:alpha val="75000"/>
            </a:schemeClr>
          </a:solidFill>
          <a:ln>
            <a:solidFill>
              <a:srgbClr val="5882A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a:solidFill>
                  <a:srgbClr val="00008B"/>
                </a:solidFill>
                <a:latin typeface="Consolas" panose="020B0609020204030204" pitchFamily="49" charset="0"/>
              </a:rPr>
              <a:t>SELECT</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?itemLabel</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?GitHub_username</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?notable_workLabel</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WHERE</a:t>
            </a:r>
            <a:r>
              <a:rPr lang="de-DE" sz="1800">
                <a:solidFill>
                  <a:srgbClr val="333333"/>
                </a:solidFill>
                <a:latin typeface="Consolas" panose="020B0609020204030204" pitchFamily="49" charset="0"/>
              </a:rPr>
              <a:t> {</a:t>
            </a:r>
          </a:p>
          <a:p>
            <a:pPr marL="0" indent="0">
              <a:buNone/>
            </a:pP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SERVICE</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wikibase:</a:t>
            </a:r>
            <a:r>
              <a:rPr lang="de-DE" sz="1800">
                <a:solidFill>
                  <a:srgbClr val="FF4500"/>
                </a:solidFill>
                <a:latin typeface="Consolas" panose="020B0609020204030204" pitchFamily="49" charset="0"/>
              </a:rPr>
              <a:t>label</a:t>
            </a:r>
            <a:r>
              <a:rPr lang="de-DE" sz="1800">
                <a:solidFill>
                  <a:srgbClr val="333333"/>
                </a:solidFill>
                <a:latin typeface="Consolas" panose="020B0609020204030204" pitchFamily="49" charset="0"/>
              </a:rPr>
              <a:t> {</a:t>
            </a:r>
            <a:r>
              <a:rPr lang="en-DE" sz="1800">
                <a:solidFill>
                  <a:srgbClr val="333333"/>
                </a:solidFill>
                <a:latin typeface="Consolas" panose="020B0609020204030204" pitchFamily="49" charset="0"/>
              </a:rPr>
              <a:t>..</a:t>
            </a:r>
            <a:r>
              <a:rPr lang="de-DE" sz="1800">
                <a:solidFill>
                  <a:srgbClr val="333333"/>
                </a:solidFill>
                <a:latin typeface="Consolas" panose="020B0609020204030204" pitchFamily="49" charset="0"/>
              </a:rPr>
              <a:t>}</a:t>
            </a:r>
          </a:p>
          <a:p>
            <a:pPr marL="0" indent="0">
              <a:buNone/>
            </a:pP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?item</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wdt:</a:t>
            </a:r>
            <a:r>
              <a:rPr lang="de-DE" sz="1800">
                <a:solidFill>
                  <a:srgbClr val="FF4500"/>
                </a:solidFill>
                <a:latin typeface="Consolas" panose="020B0609020204030204" pitchFamily="49" charset="0"/>
              </a:rPr>
              <a:t>P108</a:t>
            </a: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a:t>
            </a:r>
            <a:r>
              <a:rPr lang="de-DE" sz="1800">
                <a:solidFill>
                  <a:srgbClr val="FF4500"/>
                </a:solidFill>
                <a:latin typeface="Consolas" panose="020B0609020204030204" pitchFamily="49" charset="0"/>
              </a:rPr>
              <a:t>Q2283</a:t>
            </a:r>
            <a:r>
              <a:rPr lang="de-DE" sz="1800">
                <a:solidFill>
                  <a:srgbClr val="333333"/>
                </a:solidFill>
                <a:latin typeface="Consolas" panose="020B0609020204030204" pitchFamily="49" charset="0"/>
              </a:rPr>
              <a:t>;            </a:t>
            </a:r>
            <a:r>
              <a:rPr lang="de-DE" sz="1800" i="1">
                <a:solidFill>
                  <a:srgbClr val="006400"/>
                </a:solidFill>
                <a:latin typeface="Consolas" panose="020B0609020204030204" pitchFamily="49" charset="0"/>
              </a:rPr>
              <a:t># ? has employer MSFT</a:t>
            </a:r>
            <a:endParaRPr lang="de-DE" sz="1800">
              <a:solidFill>
                <a:srgbClr val="333333"/>
              </a:solidFill>
              <a:latin typeface="Consolas" panose="020B0609020204030204" pitchFamily="49" charset="0"/>
            </a:endParaRPr>
          </a:p>
          <a:p>
            <a:pPr marL="0" indent="0">
              <a:buNone/>
            </a:pP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wdt:</a:t>
            </a:r>
            <a:r>
              <a:rPr lang="de-DE" sz="1800">
                <a:solidFill>
                  <a:srgbClr val="FF4500"/>
                </a:solidFill>
                <a:latin typeface="Consolas" panose="020B0609020204030204" pitchFamily="49" charset="0"/>
              </a:rPr>
              <a:t>P2037</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?GitHub_username</a:t>
            </a:r>
            <a:r>
              <a:rPr lang="de-DE" sz="1800">
                <a:solidFill>
                  <a:srgbClr val="333333"/>
                </a:solidFill>
                <a:latin typeface="Consolas" panose="020B0609020204030204" pitchFamily="49" charset="0"/>
              </a:rPr>
              <a:t>;    </a:t>
            </a:r>
            <a:r>
              <a:rPr lang="de-DE" sz="1800" i="1">
                <a:solidFill>
                  <a:srgbClr val="006400"/>
                </a:solidFill>
                <a:latin typeface="Consolas" panose="020B0609020204030204" pitchFamily="49" charset="0"/>
              </a:rPr>
              <a:t># ? has a Github username</a:t>
            </a:r>
            <a:endParaRPr lang="de-DE" sz="1800">
              <a:solidFill>
                <a:srgbClr val="333333"/>
              </a:solidFill>
              <a:latin typeface="Consolas" panose="020B0609020204030204" pitchFamily="49" charset="0"/>
            </a:endParaRPr>
          </a:p>
          <a:p>
            <a:pPr marL="0" indent="0">
              <a:buNone/>
            </a:pPr>
            <a:r>
              <a:rPr lang="de-DE" sz="1800">
                <a:solidFill>
                  <a:srgbClr val="333333"/>
                </a:solidFill>
                <a:latin typeface="Consolas" panose="020B0609020204030204" pitchFamily="49" charset="0"/>
              </a:rPr>
              <a:t>          </a:t>
            </a:r>
            <a:r>
              <a:rPr lang="de-DE" sz="1800">
                <a:solidFill>
                  <a:srgbClr val="00008B"/>
                </a:solidFill>
                <a:latin typeface="Consolas" panose="020B0609020204030204" pitchFamily="49" charset="0"/>
              </a:rPr>
              <a:t>wdt:</a:t>
            </a:r>
            <a:r>
              <a:rPr lang="de-DE" sz="1800">
                <a:solidFill>
                  <a:srgbClr val="FF4500"/>
                </a:solidFill>
                <a:latin typeface="Consolas" panose="020B0609020204030204" pitchFamily="49" charset="0"/>
              </a:rPr>
              <a:t>P800</a:t>
            </a:r>
            <a:r>
              <a:rPr lang="de-DE" sz="1800">
                <a:solidFill>
                  <a:srgbClr val="333333"/>
                </a:solidFill>
                <a:latin typeface="Consolas" panose="020B0609020204030204" pitchFamily="49" charset="0"/>
              </a:rPr>
              <a:t>  </a:t>
            </a:r>
            <a:r>
              <a:rPr lang="de-DE" sz="1800">
                <a:solidFill>
                  <a:srgbClr val="800080"/>
                </a:solidFill>
                <a:latin typeface="Consolas" panose="020B0609020204030204" pitchFamily="49" charset="0"/>
              </a:rPr>
              <a:t>?notable_work</a:t>
            </a:r>
            <a:r>
              <a:rPr lang="de-DE" sz="1800">
                <a:solidFill>
                  <a:srgbClr val="333333"/>
                </a:solidFill>
                <a:latin typeface="Consolas" panose="020B0609020204030204" pitchFamily="49" charset="0"/>
              </a:rPr>
              <a:t>.       </a:t>
            </a:r>
            <a:r>
              <a:rPr lang="de-DE" sz="1800" i="1">
                <a:solidFill>
                  <a:srgbClr val="006400"/>
                </a:solidFill>
                <a:latin typeface="Consolas" panose="020B0609020204030204" pitchFamily="49" charset="0"/>
              </a:rPr>
              <a:t># ? has a notable work</a:t>
            </a:r>
            <a:endParaRPr lang="de-DE" sz="1800">
              <a:solidFill>
                <a:srgbClr val="333333"/>
              </a:solidFill>
              <a:latin typeface="Consolas" panose="020B0609020204030204" pitchFamily="49" charset="0"/>
            </a:endParaRPr>
          </a:p>
          <a:p>
            <a:pPr marL="0" indent="0">
              <a:buNone/>
            </a:pPr>
            <a:r>
              <a:rPr lang="de-DE" sz="1800">
                <a:solidFill>
                  <a:srgbClr val="333333"/>
                </a:solidFill>
                <a:latin typeface="Consolas" panose="020B0609020204030204" pitchFamily="49" charset="0"/>
              </a:rPr>
              <a:t>  }</a:t>
            </a:r>
          </a:p>
          <a:p>
            <a:pPr marL="0" indent="0">
              <a:buNone/>
            </a:pPr>
            <a:r>
              <a:rPr lang="de-DE" sz="1800">
                <a:solidFill>
                  <a:srgbClr val="333333"/>
                </a:solidFill>
                <a:latin typeface="Consolas" panose="020B0609020204030204" pitchFamily="49" charset="0"/>
              </a:rPr>
              <a:t>  </a:t>
            </a:r>
          </a:p>
        </p:txBody>
      </p:sp>
      <p:pic>
        <p:nvPicPr>
          <p:cNvPr id="9" name="Grafik 8">
            <a:extLst>
              <a:ext uri="{FF2B5EF4-FFF2-40B4-BE49-F238E27FC236}">
                <a16:creationId xmlns:a16="http://schemas.microsoft.com/office/drawing/2014/main" id="{DA39A7F2-AD09-4016-B4C5-691CF5A7CC4F}"/>
              </a:ext>
            </a:extLst>
          </p:cNvPr>
          <p:cNvPicPr>
            <a:picLocks noChangeAspect="1"/>
          </p:cNvPicPr>
          <p:nvPr/>
        </p:nvPicPr>
        <p:blipFill>
          <a:blip r:embed="rId3"/>
          <a:stretch>
            <a:fillRect/>
          </a:stretch>
        </p:blipFill>
        <p:spPr>
          <a:xfrm>
            <a:off x="2547705" y="3607278"/>
            <a:ext cx="8719470" cy="3084932"/>
          </a:xfrm>
          <a:prstGeom prst="rect">
            <a:avLst/>
          </a:prstGeom>
        </p:spPr>
      </p:pic>
    </p:spTree>
    <p:extLst>
      <p:ext uri="{BB962C8B-B14F-4D97-AF65-F5344CB8AC3E}">
        <p14:creationId xmlns:p14="http://schemas.microsoft.com/office/powerpoint/2010/main" val="177390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3BB4DDD-1C29-46B1-90CC-6898FA874F6D}"/>
              </a:ext>
            </a:extLst>
          </p:cNvPr>
          <p:cNvSpPr>
            <a:spLocks noGrp="1"/>
          </p:cNvSpPr>
          <p:nvPr>
            <p:ph type="body" idx="1"/>
          </p:nvPr>
        </p:nvSpPr>
        <p:spPr/>
        <p:txBody>
          <a:bodyPr>
            <a:normAutofit fontScale="92500" lnSpcReduction="20000"/>
          </a:bodyPr>
          <a:lstStyle/>
          <a:p>
            <a:endParaRPr lang="en-DE" sz="1800" i="1">
              <a:solidFill>
                <a:srgbClr val="006400"/>
              </a:solidFill>
            </a:endParaRPr>
          </a:p>
          <a:p>
            <a:r>
              <a:rPr lang="en-DE" sz="1900" i="1">
                <a:solidFill>
                  <a:srgbClr val="006400"/>
                </a:solidFill>
              </a:rPr>
              <a:t>#</a:t>
            </a:r>
            <a:r>
              <a:rPr lang="de-DE" sz="1900" i="1">
                <a:solidFill>
                  <a:srgbClr val="006400"/>
                </a:solidFill>
              </a:rPr>
              <a:t> </a:t>
            </a:r>
            <a:r>
              <a:rPr lang="en-DE" sz="1900" i="1">
                <a:solidFill>
                  <a:srgbClr val="006400"/>
                </a:solidFill>
              </a:rPr>
              <a:t>G</a:t>
            </a:r>
            <a:r>
              <a:rPr lang="de-DE" sz="1900" i="1">
                <a:solidFill>
                  <a:srgbClr val="006400"/>
                </a:solidFill>
              </a:rPr>
              <a:t>r</a:t>
            </a:r>
            <a:r>
              <a:rPr lang="en-DE" sz="1900" i="1">
                <a:solidFill>
                  <a:srgbClr val="006400"/>
                </a:solidFill>
              </a:rPr>
              <a:t>o</a:t>
            </a:r>
            <a:r>
              <a:rPr lang="de-DE" sz="1900" i="1">
                <a:solidFill>
                  <a:srgbClr val="006400"/>
                </a:solidFill>
              </a:rPr>
              <a:t>u</a:t>
            </a:r>
            <a:r>
              <a:rPr lang="en-DE" sz="1900" i="1">
                <a:solidFill>
                  <a:srgbClr val="006400"/>
                </a:solidFill>
              </a:rPr>
              <a:t>p</a:t>
            </a:r>
            <a:r>
              <a:rPr lang="de-DE" sz="1900" i="1">
                <a:solidFill>
                  <a:srgbClr val="006400"/>
                </a:solidFill>
              </a:rPr>
              <a:t>i</a:t>
            </a:r>
            <a:r>
              <a:rPr lang="en-DE" sz="1900" i="1">
                <a:solidFill>
                  <a:srgbClr val="006400"/>
                </a:solidFill>
              </a:rPr>
              <a:t>n</a:t>
            </a:r>
            <a:r>
              <a:rPr lang="de-DE" sz="1900" i="1">
                <a:solidFill>
                  <a:srgbClr val="006400"/>
                </a:solidFill>
              </a:rPr>
              <a:t>g</a:t>
            </a:r>
            <a:r>
              <a:rPr lang="en-DE" sz="1900" i="1">
                <a:solidFill>
                  <a:srgbClr val="006400"/>
                </a:solidFill>
              </a:rPr>
              <a:t> </a:t>
            </a:r>
            <a:r>
              <a:rPr lang="de-DE" sz="1900" i="1">
                <a:solidFill>
                  <a:srgbClr val="006400"/>
                </a:solidFill>
              </a:rPr>
              <a:t>r</a:t>
            </a:r>
            <a:r>
              <a:rPr lang="en-DE" sz="1900" i="1">
                <a:solidFill>
                  <a:srgbClr val="006400"/>
                </a:solidFill>
              </a:rPr>
              <a:t>e</a:t>
            </a:r>
            <a:r>
              <a:rPr lang="de-DE" sz="1900" i="1">
                <a:solidFill>
                  <a:srgbClr val="006400"/>
                </a:solidFill>
              </a:rPr>
              <a:t>s</a:t>
            </a:r>
            <a:r>
              <a:rPr lang="en-DE" sz="1900" i="1">
                <a:solidFill>
                  <a:srgbClr val="006400"/>
                </a:solidFill>
              </a:rPr>
              <a:t>u</a:t>
            </a:r>
            <a:r>
              <a:rPr lang="de-DE" sz="1900" i="1">
                <a:solidFill>
                  <a:srgbClr val="006400"/>
                </a:solidFill>
              </a:rPr>
              <a:t>l</a:t>
            </a:r>
            <a:r>
              <a:rPr lang="en-DE" sz="1900" i="1">
                <a:solidFill>
                  <a:srgbClr val="006400"/>
                </a:solidFill>
              </a:rPr>
              <a:t>t</a:t>
            </a:r>
            <a:r>
              <a:rPr lang="de-DE" sz="1900" i="1">
                <a:solidFill>
                  <a:srgbClr val="006400"/>
                </a:solidFill>
              </a:rPr>
              <a:t>s</a:t>
            </a:r>
            <a:endParaRPr lang="en-DE" sz="1900" i="1">
              <a:solidFill>
                <a:srgbClr val="006400"/>
              </a:solidFill>
            </a:endParaRPr>
          </a:p>
          <a:p>
            <a:r>
              <a:rPr lang="de-DE" sz="1900">
                <a:solidFill>
                  <a:srgbClr val="00008B"/>
                </a:solidFill>
              </a:rPr>
              <a:t>SELECT</a:t>
            </a:r>
            <a:r>
              <a:rPr lang="de-DE" sz="1900">
                <a:solidFill>
                  <a:srgbClr val="333333"/>
                </a:solidFill>
              </a:rPr>
              <a:t> </a:t>
            </a:r>
            <a:r>
              <a:rPr lang="de-DE" sz="1900">
                <a:solidFill>
                  <a:srgbClr val="800080"/>
                </a:solidFill>
              </a:rPr>
              <a:t>?item</a:t>
            </a:r>
            <a:r>
              <a:rPr lang="de-DE" sz="1900">
                <a:solidFill>
                  <a:srgbClr val="333333"/>
                </a:solidFill>
              </a:rPr>
              <a:t> </a:t>
            </a:r>
            <a:r>
              <a:rPr lang="de-DE" sz="1900">
                <a:solidFill>
                  <a:srgbClr val="800080"/>
                </a:solidFill>
              </a:rPr>
              <a:t>?itemLabel</a:t>
            </a:r>
            <a:r>
              <a:rPr lang="de-DE" sz="1900">
                <a:solidFill>
                  <a:srgbClr val="333333"/>
                </a:solidFill>
              </a:rPr>
              <a:t> </a:t>
            </a:r>
            <a:r>
              <a:rPr lang="de-DE" sz="1900">
                <a:solidFill>
                  <a:srgbClr val="800080"/>
                </a:solidFill>
              </a:rPr>
              <a:t>?GitHub_username</a:t>
            </a:r>
            <a:r>
              <a:rPr lang="de-DE" sz="1900">
                <a:solidFill>
                  <a:srgbClr val="333333"/>
                </a:solidFill>
              </a:rPr>
              <a:t> </a:t>
            </a:r>
            <a:endParaRPr lang="en-DE" sz="1900">
              <a:solidFill>
                <a:srgbClr val="333333"/>
              </a:solidFill>
            </a:endParaRPr>
          </a:p>
          <a:p>
            <a:r>
              <a:rPr lang="en-DE" sz="1900">
                <a:solidFill>
                  <a:srgbClr val="333333"/>
                </a:solidFill>
              </a:rPr>
              <a:t>  </a:t>
            </a:r>
            <a:r>
              <a:rPr lang="de-DE" sz="1900">
                <a:solidFill>
                  <a:srgbClr val="333333"/>
                </a:solidFill>
              </a:rPr>
              <a:t>(</a:t>
            </a:r>
            <a:r>
              <a:rPr lang="de-DE" sz="1900">
                <a:solidFill>
                  <a:srgbClr val="0000FF"/>
                </a:solidFill>
              </a:rPr>
              <a:t>group_concat</a:t>
            </a:r>
            <a:r>
              <a:rPr lang="de-DE" sz="1900">
                <a:solidFill>
                  <a:srgbClr val="333333"/>
                </a:solidFill>
              </a:rPr>
              <a:t>(</a:t>
            </a:r>
            <a:r>
              <a:rPr lang="de-DE" sz="1900">
                <a:solidFill>
                  <a:srgbClr val="800080"/>
                </a:solidFill>
              </a:rPr>
              <a:t>?notable_workLabel</a:t>
            </a:r>
            <a:r>
              <a:rPr lang="de-DE" sz="1900">
                <a:solidFill>
                  <a:srgbClr val="333333"/>
                </a:solidFill>
              </a:rPr>
              <a:t>;</a:t>
            </a:r>
            <a:r>
              <a:rPr lang="de-DE" sz="1900">
                <a:solidFill>
                  <a:srgbClr val="0000FF"/>
                </a:solidFill>
              </a:rPr>
              <a:t>separator</a:t>
            </a:r>
            <a:r>
              <a:rPr lang="de-DE" sz="1900">
                <a:solidFill>
                  <a:srgbClr val="7A3E9D"/>
                </a:solidFill>
              </a:rPr>
              <a:t>=</a:t>
            </a:r>
            <a:r>
              <a:rPr lang="de-DE" sz="1900">
                <a:solidFill>
                  <a:srgbClr val="000000"/>
                </a:solidFill>
              </a:rPr>
              <a:t>"</a:t>
            </a:r>
            <a:r>
              <a:rPr lang="de-DE" sz="1900">
                <a:solidFill>
                  <a:srgbClr val="8B0000"/>
                </a:solidFill>
              </a:rPr>
              <a:t>,</a:t>
            </a:r>
            <a:r>
              <a:rPr lang="de-DE" sz="1900">
                <a:solidFill>
                  <a:srgbClr val="000000"/>
                </a:solidFill>
              </a:rPr>
              <a:t>"</a:t>
            </a:r>
            <a:r>
              <a:rPr lang="de-DE" sz="1900">
                <a:solidFill>
                  <a:srgbClr val="333333"/>
                </a:solidFill>
              </a:rPr>
              <a:t>) </a:t>
            </a:r>
            <a:r>
              <a:rPr lang="de-DE" sz="1900">
                <a:solidFill>
                  <a:srgbClr val="00008B"/>
                </a:solidFill>
              </a:rPr>
              <a:t>as</a:t>
            </a:r>
            <a:r>
              <a:rPr lang="de-DE" sz="1900">
                <a:solidFill>
                  <a:srgbClr val="333333"/>
                </a:solidFill>
              </a:rPr>
              <a:t> </a:t>
            </a:r>
            <a:r>
              <a:rPr lang="de-DE" sz="1900">
                <a:solidFill>
                  <a:srgbClr val="800080"/>
                </a:solidFill>
              </a:rPr>
              <a:t>?arrNotableWork</a:t>
            </a:r>
            <a:r>
              <a:rPr lang="de-DE" sz="1900">
                <a:solidFill>
                  <a:srgbClr val="333333"/>
                </a:solidFill>
              </a:rPr>
              <a:t>) </a:t>
            </a:r>
            <a:endParaRPr lang="en-DE" sz="1900">
              <a:solidFill>
                <a:srgbClr val="333333"/>
              </a:solidFill>
            </a:endParaRPr>
          </a:p>
          <a:p>
            <a:r>
              <a:rPr lang="de-DE" sz="1900">
                <a:solidFill>
                  <a:srgbClr val="00008B"/>
                </a:solidFill>
              </a:rPr>
              <a:t>WHERE</a:t>
            </a:r>
            <a:r>
              <a:rPr lang="de-DE" sz="1900">
                <a:solidFill>
                  <a:srgbClr val="333333"/>
                </a:solidFill>
              </a:rPr>
              <a:t> {</a:t>
            </a:r>
          </a:p>
          <a:p>
            <a:r>
              <a:rPr lang="de-DE" sz="1900">
                <a:solidFill>
                  <a:srgbClr val="333333"/>
                </a:solidFill>
              </a:rPr>
              <a:t>    </a:t>
            </a:r>
            <a:r>
              <a:rPr lang="de-DE" sz="1900">
                <a:solidFill>
                  <a:srgbClr val="00008B"/>
                </a:solidFill>
              </a:rPr>
              <a:t>SERVICE</a:t>
            </a:r>
            <a:r>
              <a:rPr lang="de-DE" sz="1900">
                <a:solidFill>
                  <a:srgbClr val="333333"/>
                </a:solidFill>
              </a:rPr>
              <a:t> </a:t>
            </a:r>
            <a:r>
              <a:rPr lang="de-DE" sz="1900">
                <a:solidFill>
                  <a:srgbClr val="00008B"/>
                </a:solidFill>
              </a:rPr>
              <a:t>wikibase:</a:t>
            </a:r>
            <a:r>
              <a:rPr lang="de-DE" sz="1900">
                <a:solidFill>
                  <a:srgbClr val="FF4500"/>
                </a:solidFill>
              </a:rPr>
              <a:t>label</a:t>
            </a:r>
            <a:r>
              <a:rPr lang="de-DE" sz="1900">
                <a:solidFill>
                  <a:srgbClr val="333333"/>
                </a:solidFill>
              </a:rPr>
              <a:t> { </a:t>
            </a:r>
          </a:p>
          <a:p>
            <a:r>
              <a:rPr lang="de-DE" sz="1900">
                <a:solidFill>
                  <a:srgbClr val="333333"/>
                </a:solidFill>
              </a:rPr>
              <a:t>      </a:t>
            </a:r>
            <a:r>
              <a:rPr lang="de-DE" sz="1900">
                <a:solidFill>
                  <a:srgbClr val="00008B"/>
                </a:solidFill>
              </a:rPr>
              <a:t>bd:</a:t>
            </a:r>
            <a:r>
              <a:rPr lang="de-DE" sz="1900">
                <a:solidFill>
                  <a:srgbClr val="FF4500"/>
                </a:solidFill>
              </a:rPr>
              <a:t>serviceParam</a:t>
            </a:r>
            <a:r>
              <a:rPr lang="de-DE" sz="1900">
                <a:solidFill>
                  <a:srgbClr val="333333"/>
                </a:solidFill>
              </a:rPr>
              <a:t> </a:t>
            </a:r>
            <a:r>
              <a:rPr lang="de-DE" sz="1900">
                <a:solidFill>
                  <a:srgbClr val="00008B"/>
                </a:solidFill>
              </a:rPr>
              <a:t>wikibase:</a:t>
            </a:r>
            <a:r>
              <a:rPr lang="de-DE" sz="1900">
                <a:solidFill>
                  <a:srgbClr val="FF4500"/>
                </a:solidFill>
              </a:rPr>
              <a:t>language</a:t>
            </a:r>
            <a:r>
              <a:rPr lang="de-DE" sz="1900">
                <a:solidFill>
                  <a:srgbClr val="333333"/>
                </a:solidFill>
              </a:rPr>
              <a:t> </a:t>
            </a:r>
            <a:r>
              <a:rPr lang="de-DE" sz="1900">
                <a:solidFill>
                  <a:srgbClr val="000000"/>
                </a:solidFill>
              </a:rPr>
              <a:t>"</a:t>
            </a:r>
            <a:r>
              <a:rPr lang="de-DE" sz="1900">
                <a:solidFill>
                  <a:srgbClr val="8B0000"/>
                </a:solidFill>
              </a:rPr>
              <a:t>[AUTO_LANGUAGE],en</a:t>
            </a:r>
            <a:r>
              <a:rPr lang="de-DE" sz="1900">
                <a:solidFill>
                  <a:srgbClr val="000000"/>
                </a:solidFill>
              </a:rPr>
              <a:t>"</a:t>
            </a:r>
            <a:r>
              <a:rPr lang="de-DE" sz="1900">
                <a:solidFill>
                  <a:srgbClr val="333333"/>
                </a:solidFill>
              </a:rPr>
              <a:t>. </a:t>
            </a:r>
          </a:p>
          <a:p>
            <a:r>
              <a:rPr lang="de-DE" sz="1900">
                <a:solidFill>
                  <a:srgbClr val="333333"/>
                </a:solidFill>
              </a:rPr>
              <a:t>      </a:t>
            </a:r>
            <a:r>
              <a:rPr lang="de-DE" sz="1900">
                <a:solidFill>
                  <a:srgbClr val="800080"/>
                </a:solidFill>
              </a:rPr>
              <a:t>?item</a:t>
            </a:r>
            <a:r>
              <a:rPr lang="de-DE" sz="1900">
                <a:solidFill>
                  <a:srgbClr val="333333"/>
                </a:solidFill>
              </a:rPr>
              <a:t> </a:t>
            </a:r>
            <a:r>
              <a:rPr lang="de-DE" sz="1900">
                <a:solidFill>
                  <a:srgbClr val="00008B"/>
                </a:solidFill>
              </a:rPr>
              <a:t>rdfs:</a:t>
            </a:r>
            <a:r>
              <a:rPr lang="de-DE" sz="1900">
                <a:solidFill>
                  <a:srgbClr val="FF4500"/>
                </a:solidFill>
              </a:rPr>
              <a:t>label</a:t>
            </a:r>
            <a:r>
              <a:rPr lang="de-DE" sz="1900">
                <a:solidFill>
                  <a:srgbClr val="333333"/>
                </a:solidFill>
              </a:rPr>
              <a:t> </a:t>
            </a:r>
            <a:r>
              <a:rPr lang="de-DE" sz="1900">
                <a:solidFill>
                  <a:srgbClr val="800080"/>
                </a:solidFill>
              </a:rPr>
              <a:t>?itemLabel</a:t>
            </a:r>
            <a:r>
              <a:rPr lang="de-DE" sz="1900">
                <a:solidFill>
                  <a:srgbClr val="333333"/>
                </a:solidFill>
              </a:rPr>
              <a:t>.    </a:t>
            </a:r>
          </a:p>
          <a:p>
            <a:r>
              <a:rPr lang="de-DE" sz="1900">
                <a:solidFill>
                  <a:srgbClr val="333333"/>
                </a:solidFill>
              </a:rPr>
              <a:t>      </a:t>
            </a:r>
            <a:r>
              <a:rPr lang="de-DE" sz="1900">
                <a:solidFill>
                  <a:srgbClr val="800080"/>
                </a:solidFill>
              </a:rPr>
              <a:t>?notable_work</a:t>
            </a:r>
            <a:r>
              <a:rPr lang="de-DE" sz="1900">
                <a:solidFill>
                  <a:srgbClr val="333333"/>
                </a:solidFill>
              </a:rPr>
              <a:t> </a:t>
            </a:r>
            <a:r>
              <a:rPr lang="de-DE" sz="1900">
                <a:solidFill>
                  <a:srgbClr val="00008B"/>
                </a:solidFill>
              </a:rPr>
              <a:t>rdfs:</a:t>
            </a:r>
            <a:r>
              <a:rPr lang="de-DE" sz="1900">
                <a:solidFill>
                  <a:srgbClr val="FF4500"/>
                </a:solidFill>
              </a:rPr>
              <a:t>label</a:t>
            </a:r>
            <a:r>
              <a:rPr lang="de-DE" sz="1900">
                <a:solidFill>
                  <a:srgbClr val="333333"/>
                </a:solidFill>
              </a:rPr>
              <a:t> </a:t>
            </a:r>
            <a:r>
              <a:rPr lang="de-DE" sz="1900">
                <a:solidFill>
                  <a:srgbClr val="800080"/>
                </a:solidFill>
              </a:rPr>
              <a:t>?notable_workLabel</a:t>
            </a:r>
            <a:r>
              <a:rPr lang="de-DE" sz="1900">
                <a:solidFill>
                  <a:srgbClr val="333333"/>
                </a:solidFill>
              </a:rPr>
              <a:t>.       </a:t>
            </a:r>
          </a:p>
          <a:p>
            <a:r>
              <a:rPr lang="de-DE" sz="1900">
                <a:solidFill>
                  <a:srgbClr val="333333"/>
                </a:solidFill>
              </a:rPr>
              <a:t>    }</a:t>
            </a:r>
          </a:p>
          <a:p>
            <a:r>
              <a:rPr lang="de-DE" sz="1900">
                <a:solidFill>
                  <a:srgbClr val="333333"/>
                </a:solidFill>
              </a:rPr>
              <a:t>    </a:t>
            </a:r>
            <a:r>
              <a:rPr lang="de-DE" sz="1900">
                <a:solidFill>
                  <a:srgbClr val="800080"/>
                </a:solidFill>
              </a:rPr>
              <a:t>?item</a:t>
            </a:r>
            <a:r>
              <a:rPr lang="de-DE" sz="1900">
                <a:solidFill>
                  <a:srgbClr val="333333"/>
                </a:solidFill>
              </a:rPr>
              <a:t> </a:t>
            </a:r>
            <a:r>
              <a:rPr lang="de-DE" sz="1900">
                <a:solidFill>
                  <a:srgbClr val="00008B"/>
                </a:solidFill>
              </a:rPr>
              <a:t>wdt:</a:t>
            </a:r>
            <a:r>
              <a:rPr lang="de-DE" sz="1900">
                <a:solidFill>
                  <a:srgbClr val="FF4500"/>
                </a:solidFill>
              </a:rPr>
              <a:t>P108</a:t>
            </a:r>
            <a:r>
              <a:rPr lang="de-DE" sz="1900">
                <a:solidFill>
                  <a:srgbClr val="333333"/>
                </a:solidFill>
              </a:rPr>
              <a:t> </a:t>
            </a:r>
            <a:r>
              <a:rPr lang="de-DE" sz="1900">
                <a:solidFill>
                  <a:srgbClr val="00008B"/>
                </a:solidFill>
              </a:rPr>
              <a:t>wd:</a:t>
            </a:r>
            <a:r>
              <a:rPr lang="de-DE" sz="1900">
                <a:solidFill>
                  <a:srgbClr val="FF4500"/>
                </a:solidFill>
              </a:rPr>
              <a:t>Q2283</a:t>
            </a:r>
            <a:r>
              <a:rPr lang="de-DE" sz="1900">
                <a:solidFill>
                  <a:srgbClr val="333333"/>
                </a:solidFill>
              </a:rPr>
              <a:t>;            </a:t>
            </a:r>
            <a:r>
              <a:rPr lang="de-DE" sz="1900" i="1">
                <a:solidFill>
                  <a:srgbClr val="006400"/>
                </a:solidFill>
              </a:rPr>
              <a:t># ? has employer MSFT</a:t>
            </a:r>
            <a:endParaRPr lang="de-DE" sz="1900">
              <a:solidFill>
                <a:srgbClr val="333333"/>
              </a:solidFill>
            </a:endParaRPr>
          </a:p>
          <a:p>
            <a:r>
              <a:rPr lang="de-DE" sz="1900">
                <a:solidFill>
                  <a:srgbClr val="333333"/>
                </a:solidFill>
              </a:rPr>
              <a:t>          </a:t>
            </a:r>
            <a:r>
              <a:rPr lang="de-DE" sz="1900">
                <a:solidFill>
                  <a:srgbClr val="00008B"/>
                </a:solidFill>
              </a:rPr>
              <a:t>wdt:</a:t>
            </a:r>
            <a:r>
              <a:rPr lang="de-DE" sz="1900">
                <a:solidFill>
                  <a:srgbClr val="FF4500"/>
                </a:solidFill>
              </a:rPr>
              <a:t>P2037</a:t>
            </a:r>
            <a:r>
              <a:rPr lang="de-DE" sz="1900">
                <a:solidFill>
                  <a:srgbClr val="333333"/>
                </a:solidFill>
              </a:rPr>
              <a:t> </a:t>
            </a:r>
            <a:r>
              <a:rPr lang="de-DE" sz="1900">
                <a:solidFill>
                  <a:srgbClr val="800080"/>
                </a:solidFill>
              </a:rPr>
              <a:t>?GitHub_username</a:t>
            </a:r>
            <a:r>
              <a:rPr lang="de-DE" sz="1900">
                <a:solidFill>
                  <a:srgbClr val="333333"/>
                </a:solidFill>
              </a:rPr>
              <a:t>;   </a:t>
            </a:r>
            <a:r>
              <a:rPr lang="de-DE" sz="1900" i="1">
                <a:solidFill>
                  <a:srgbClr val="006400"/>
                </a:solidFill>
              </a:rPr>
              <a:t># ? has a Github username</a:t>
            </a:r>
            <a:endParaRPr lang="de-DE" sz="1900">
              <a:solidFill>
                <a:srgbClr val="333333"/>
              </a:solidFill>
            </a:endParaRPr>
          </a:p>
          <a:p>
            <a:r>
              <a:rPr lang="de-DE" sz="1900">
                <a:solidFill>
                  <a:srgbClr val="333333"/>
                </a:solidFill>
              </a:rPr>
              <a:t>          </a:t>
            </a:r>
            <a:r>
              <a:rPr lang="de-DE" sz="1900">
                <a:solidFill>
                  <a:srgbClr val="00008B"/>
                </a:solidFill>
              </a:rPr>
              <a:t>wdt:</a:t>
            </a:r>
            <a:r>
              <a:rPr lang="de-DE" sz="1900">
                <a:solidFill>
                  <a:srgbClr val="FF4500"/>
                </a:solidFill>
              </a:rPr>
              <a:t>P800</a:t>
            </a:r>
            <a:r>
              <a:rPr lang="de-DE" sz="1900">
                <a:solidFill>
                  <a:srgbClr val="333333"/>
                </a:solidFill>
              </a:rPr>
              <a:t> </a:t>
            </a:r>
            <a:r>
              <a:rPr lang="de-DE" sz="1900">
                <a:solidFill>
                  <a:srgbClr val="800080"/>
                </a:solidFill>
              </a:rPr>
              <a:t>?notable_work</a:t>
            </a:r>
            <a:r>
              <a:rPr lang="de-DE" sz="1900">
                <a:solidFill>
                  <a:srgbClr val="333333"/>
                </a:solidFill>
              </a:rPr>
              <a:t>.       </a:t>
            </a:r>
            <a:r>
              <a:rPr lang="de-DE" sz="1900" i="1">
                <a:solidFill>
                  <a:srgbClr val="006400"/>
                </a:solidFill>
              </a:rPr>
              <a:t># ? has a notable work</a:t>
            </a:r>
            <a:endParaRPr lang="de-DE" sz="1900">
              <a:solidFill>
                <a:srgbClr val="333333"/>
              </a:solidFill>
            </a:endParaRPr>
          </a:p>
          <a:p>
            <a:r>
              <a:rPr lang="de-DE" sz="1900">
                <a:solidFill>
                  <a:srgbClr val="333333"/>
                </a:solidFill>
              </a:rPr>
              <a:t>  }</a:t>
            </a:r>
          </a:p>
          <a:p>
            <a:r>
              <a:rPr lang="de-DE" sz="1900">
                <a:solidFill>
                  <a:srgbClr val="333333"/>
                </a:solidFill>
              </a:rPr>
              <a:t>  </a:t>
            </a:r>
            <a:r>
              <a:rPr lang="de-DE" sz="1900">
                <a:solidFill>
                  <a:srgbClr val="00008B"/>
                </a:solidFill>
              </a:rPr>
              <a:t>GROUP</a:t>
            </a:r>
            <a:r>
              <a:rPr lang="de-DE" sz="1900">
                <a:solidFill>
                  <a:srgbClr val="333333"/>
                </a:solidFill>
              </a:rPr>
              <a:t> </a:t>
            </a:r>
            <a:r>
              <a:rPr lang="de-DE" sz="1900">
                <a:solidFill>
                  <a:srgbClr val="00008B"/>
                </a:solidFill>
              </a:rPr>
              <a:t>BY</a:t>
            </a:r>
            <a:r>
              <a:rPr lang="de-DE" sz="1900">
                <a:solidFill>
                  <a:srgbClr val="333333"/>
                </a:solidFill>
              </a:rPr>
              <a:t> </a:t>
            </a:r>
            <a:r>
              <a:rPr lang="de-DE" sz="1900">
                <a:solidFill>
                  <a:srgbClr val="800080"/>
                </a:solidFill>
              </a:rPr>
              <a:t>?item</a:t>
            </a:r>
            <a:r>
              <a:rPr lang="de-DE" sz="1900">
                <a:solidFill>
                  <a:srgbClr val="333333"/>
                </a:solidFill>
              </a:rPr>
              <a:t> </a:t>
            </a:r>
            <a:r>
              <a:rPr lang="de-DE" sz="1900">
                <a:solidFill>
                  <a:srgbClr val="800080"/>
                </a:solidFill>
              </a:rPr>
              <a:t>?itemLabel</a:t>
            </a:r>
            <a:r>
              <a:rPr lang="de-DE" sz="1900">
                <a:solidFill>
                  <a:srgbClr val="333333"/>
                </a:solidFill>
              </a:rPr>
              <a:t> </a:t>
            </a:r>
            <a:r>
              <a:rPr lang="de-DE" sz="1900">
                <a:solidFill>
                  <a:srgbClr val="800080"/>
                </a:solidFill>
              </a:rPr>
              <a:t>?GitHub_username</a:t>
            </a:r>
            <a:r>
              <a:rPr lang="de-DE" sz="1900">
                <a:solidFill>
                  <a:srgbClr val="333333"/>
                </a:solidFill>
              </a:rPr>
              <a:t> </a:t>
            </a:r>
            <a:r>
              <a:rPr lang="de-DE" sz="1900">
                <a:solidFill>
                  <a:srgbClr val="00008B"/>
                </a:solidFill>
              </a:rPr>
              <a:t>having</a:t>
            </a:r>
            <a:r>
              <a:rPr lang="de-DE" sz="1900">
                <a:solidFill>
                  <a:srgbClr val="333333"/>
                </a:solidFill>
              </a:rPr>
              <a:t>(</a:t>
            </a:r>
            <a:r>
              <a:rPr lang="de-DE" sz="1900">
                <a:solidFill>
                  <a:srgbClr val="0000FF"/>
                </a:solidFill>
              </a:rPr>
              <a:t>count</a:t>
            </a:r>
            <a:r>
              <a:rPr lang="de-DE" sz="1900">
                <a:solidFill>
                  <a:srgbClr val="333333"/>
                </a:solidFill>
              </a:rPr>
              <a:t>(</a:t>
            </a:r>
            <a:r>
              <a:rPr lang="de-DE" sz="1900">
                <a:solidFill>
                  <a:srgbClr val="800080"/>
                </a:solidFill>
              </a:rPr>
              <a:t>?notable_workLabel</a:t>
            </a:r>
            <a:r>
              <a:rPr lang="de-DE" sz="1900">
                <a:solidFill>
                  <a:srgbClr val="333333"/>
                </a:solidFill>
              </a:rPr>
              <a:t>) </a:t>
            </a:r>
            <a:r>
              <a:rPr lang="de-DE" sz="1900">
                <a:solidFill>
                  <a:srgbClr val="7A3E9D"/>
                </a:solidFill>
              </a:rPr>
              <a:t>&gt;=</a:t>
            </a:r>
            <a:r>
              <a:rPr lang="de-DE" sz="1900">
                <a:solidFill>
                  <a:srgbClr val="333333"/>
                </a:solidFill>
              </a:rPr>
              <a:t> </a:t>
            </a:r>
            <a:r>
              <a:rPr lang="de-DE" sz="1900">
                <a:solidFill>
                  <a:srgbClr val="800080"/>
                </a:solidFill>
              </a:rPr>
              <a:t>2</a:t>
            </a:r>
            <a:r>
              <a:rPr lang="de-DE" sz="1900">
                <a:solidFill>
                  <a:srgbClr val="333333"/>
                </a:solidFill>
              </a:rPr>
              <a:t>) </a:t>
            </a:r>
          </a:p>
          <a:p>
            <a:r>
              <a:rPr lang="de-DE" sz="1900">
                <a:solidFill>
                  <a:srgbClr val="333333"/>
                </a:solidFill>
              </a:rPr>
              <a:t>  </a:t>
            </a:r>
          </a:p>
          <a:p>
            <a:r>
              <a:rPr lang="de-DE" sz="1900">
                <a:solidFill>
                  <a:srgbClr val="333333"/>
                </a:solidFill>
              </a:rPr>
              <a:t>  </a:t>
            </a:r>
          </a:p>
          <a:p>
            <a:endParaRPr lang="de-DE" sz="1900"/>
          </a:p>
        </p:txBody>
      </p:sp>
      <p:sp>
        <p:nvSpPr>
          <p:cNvPr id="4" name="Fußzeilenplatzhalter 3">
            <a:extLst>
              <a:ext uri="{FF2B5EF4-FFF2-40B4-BE49-F238E27FC236}">
                <a16:creationId xmlns:a16="http://schemas.microsoft.com/office/drawing/2014/main" id="{77810304-AE23-46C9-BC3E-C8F90D1226FC}"/>
              </a:ext>
            </a:extLst>
          </p:cNvPr>
          <p:cNvSpPr>
            <a:spLocks noGrp="1"/>
          </p:cNvSpPr>
          <p:nvPr>
            <p:ph type="ftr" sz="quarter" idx="11"/>
          </p:nvPr>
        </p:nvSpPr>
        <p:spPr/>
        <p:txBody>
          <a:bodyPr/>
          <a:lstStyle/>
          <a:p>
            <a:r>
              <a:rPr lang="en-US"/>
              <a:t>@thorstenbutz</a:t>
            </a:r>
            <a:endParaRPr lang="en-US" dirty="0"/>
          </a:p>
        </p:txBody>
      </p:sp>
    </p:spTree>
    <p:extLst>
      <p:ext uri="{BB962C8B-B14F-4D97-AF65-F5344CB8AC3E}">
        <p14:creationId xmlns:p14="http://schemas.microsoft.com/office/powerpoint/2010/main" val="234270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63BB4DDD-1C29-46B1-90CC-6898FA874F6D}"/>
              </a:ext>
            </a:extLst>
          </p:cNvPr>
          <p:cNvSpPr>
            <a:spLocks noGrp="1"/>
          </p:cNvSpPr>
          <p:nvPr>
            <p:ph type="body" idx="1"/>
          </p:nvPr>
        </p:nvSpPr>
        <p:spPr>
          <a:xfrm>
            <a:off x="150471" y="165791"/>
            <a:ext cx="11887200" cy="5609976"/>
          </a:xfrm>
          <a:ln cmpd="dbl"/>
        </p:spPr>
        <p:txBody>
          <a:bodyPr>
            <a:normAutofit fontScale="92500" lnSpcReduction="20000"/>
          </a:bodyPr>
          <a:lstStyle/>
          <a:p>
            <a:endParaRPr lang="en-DE" sz="1800" i="1">
              <a:solidFill>
                <a:srgbClr val="006400"/>
              </a:solidFill>
            </a:endParaRPr>
          </a:p>
          <a:p>
            <a:r>
              <a:rPr lang="en-DE" sz="1900" i="1">
                <a:solidFill>
                  <a:srgbClr val="006400"/>
                </a:solidFill>
              </a:rPr>
              <a:t>#</a:t>
            </a:r>
            <a:r>
              <a:rPr lang="de-DE" sz="1900" i="1">
                <a:solidFill>
                  <a:srgbClr val="006400"/>
                </a:solidFill>
              </a:rPr>
              <a:t> </a:t>
            </a:r>
            <a:r>
              <a:rPr lang="en-DE" sz="1900" i="1">
                <a:solidFill>
                  <a:srgbClr val="006400"/>
                </a:solidFill>
              </a:rPr>
              <a:t>G</a:t>
            </a:r>
            <a:r>
              <a:rPr lang="de-DE" sz="1900" i="1">
                <a:solidFill>
                  <a:srgbClr val="006400"/>
                </a:solidFill>
              </a:rPr>
              <a:t>r</a:t>
            </a:r>
            <a:r>
              <a:rPr lang="en-DE" sz="1900" i="1">
                <a:solidFill>
                  <a:srgbClr val="006400"/>
                </a:solidFill>
              </a:rPr>
              <a:t>o</a:t>
            </a:r>
            <a:r>
              <a:rPr lang="de-DE" sz="1900" i="1">
                <a:solidFill>
                  <a:srgbClr val="006400"/>
                </a:solidFill>
              </a:rPr>
              <a:t>u</a:t>
            </a:r>
            <a:r>
              <a:rPr lang="en-DE" sz="1900" i="1">
                <a:solidFill>
                  <a:srgbClr val="006400"/>
                </a:solidFill>
              </a:rPr>
              <a:t>p</a:t>
            </a:r>
            <a:r>
              <a:rPr lang="de-DE" sz="1900" i="1">
                <a:solidFill>
                  <a:srgbClr val="006400"/>
                </a:solidFill>
              </a:rPr>
              <a:t>i</a:t>
            </a:r>
            <a:r>
              <a:rPr lang="en-DE" sz="1900" i="1">
                <a:solidFill>
                  <a:srgbClr val="006400"/>
                </a:solidFill>
              </a:rPr>
              <a:t>n</a:t>
            </a:r>
            <a:r>
              <a:rPr lang="de-DE" sz="1900" i="1">
                <a:solidFill>
                  <a:srgbClr val="006400"/>
                </a:solidFill>
              </a:rPr>
              <a:t>g</a:t>
            </a:r>
            <a:r>
              <a:rPr lang="en-DE" sz="1900" i="1">
                <a:solidFill>
                  <a:srgbClr val="006400"/>
                </a:solidFill>
              </a:rPr>
              <a:t> </a:t>
            </a:r>
            <a:r>
              <a:rPr lang="de-DE" sz="1900" i="1">
                <a:solidFill>
                  <a:srgbClr val="006400"/>
                </a:solidFill>
              </a:rPr>
              <a:t>r</a:t>
            </a:r>
            <a:r>
              <a:rPr lang="en-DE" sz="1900" i="1">
                <a:solidFill>
                  <a:srgbClr val="006400"/>
                </a:solidFill>
              </a:rPr>
              <a:t>e</a:t>
            </a:r>
            <a:r>
              <a:rPr lang="de-DE" sz="1900" i="1">
                <a:solidFill>
                  <a:srgbClr val="006400"/>
                </a:solidFill>
              </a:rPr>
              <a:t>s</a:t>
            </a:r>
            <a:r>
              <a:rPr lang="en-DE" sz="1900" i="1">
                <a:solidFill>
                  <a:srgbClr val="006400"/>
                </a:solidFill>
              </a:rPr>
              <a:t>u</a:t>
            </a:r>
            <a:r>
              <a:rPr lang="de-DE" sz="1900" i="1">
                <a:solidFill>
                  <a:srgbClr val="006400"/>
                </a:solidFill>
              </a:rPr>
              <a:t>l</a:t>
            </a:r>
            <a:r>
              <a:rPr lang="en-DE" sz="1900" i="1">
                <a:solidFill>
                  <a:srgbClr val="006400"/>
                </a:solidFill>
              </a:rPr>
              <a:t>t</a:t>
            </a:r>
            <a:r>
              <a:rPr lang="de-DE" sz="1900" i="1">
                <a:solidFill>
                  <a:srgbClr val="006400"/>
                </a:solidFill>
              </a:rPr>
              <a:t>s</a:t>
            </a:r>
            <a:endParaRPr lang="en-DE" sz="1900" i="1">
              <a:solidFill>
                <a:srgbClr val="006400"/>
              </a:solidFill>
            </a:endParaRPr>
          </a:p>
          <a:p>
            <a:r>
              <a:rPr lang="de-DE" sz="1900">
                <a:solidFill>
                  <a:schemeClr val="bg1">
                    <a:lumMod val="50000"/>
                  </a:schemeClr>
                </a:solidFill>
              </a:rPr>
              <a:t>SELECT ?item ?itemLabel ?GitHub_username </a:t>
            </a:r>
            <a:endParaRPr lang="en-DE" sz="1900">
              <a:solidFill>
                <a:schemeClr val="bg1">
                  <a:lumMod val="50000"/>
                </a:schemeClr>
              </a:solidFill>
            </a:endParaRPr>
          </a:p>
          <a:p>
            <a:r>
              <a:rPr lang="en-DE" sz="1900">
                <a:solidFill>
                  <a:srgbClr val="333333"/>
                </a:solidFill>
              </a:rPr>
              <a:t>  </a:t>
            </a:r>
            <a:r>
              <a:rPr lang="de-DE" sz="1900">
                <a:solidFill>
                  <a:srgbClr val="333333"/>
                </a:solidFill>
              </a:rPr>
              <a:t>(</a:t>
            </a:r>
            <a:r>
              <a:rPr lang="de-DE" sz="1900">
                <a:solidFill>
                  <a:srgbClr val="0000FF"/>
                </a:solidFill>
              </a:rPr>
              <a:t>group_concat</a:t>
            </a:r>
            <a:r>
              <a:rPr lang="de-DE" sz="1900">
                <a:solidFill>
                  <a:srgbClr val="333333"/>
                </a:solidFill>
              </a:rPr>
              <a:t>(</a:t>
            </a:r>
            <a:r>
              <a:rPr lang="de-DE" sz="1900">
                <a:solidFill>
                  <a:srgbClr val="800080"/>
                </a:solidFill>
              </a:rPr>
              <a:t>?notable_workLabel</a:t>
            </a:r>
            <a:r>
              <a:rPr lang="de-DE" sz="1900">
                <a:solidFill>
                  <a:srgbClr val="333333"/>
                </a:solidFill>
              </a:rPr>
              <a:t>;</a:t>
            </a:r>
            <a:r>
              <a:rPr lang="de-DE" sz="1900">
                <a:solidFill>
                  <a:srgbClr val="0000FF"/>
                </a:solidFill>
              </a:rPr>
              <a:t>separator</a:t>
            </a:r>
            <a:r>
              <a:rPr lang="de-DE" sz="1900">
                <a:solidFill>
                  <a:srgbClr val="7A3E9D"/>
                </a:solidFill>
              </a:rPr>
              <a:t>=</a:t>
            </a:r>
            <a:r>
              <a:rPr lang="de-DE" sz="1900">
                <a:solidFill>
                  <a:srgbClr val="000000"/>
                </a:solidFill>
              </a:rPr>
              <a:t>"</a:t>
            </a:r>
            <a:r>
              <a:rPr lang="de-DE" sz="1900">
                <a:solidFill>
                  <a:srgbClr val="8B0000"/>
                </a:solidFill>
              </a:rPr>
              <a:t>,</a:t>
            </a:r>
            <a:r>
              <a:rPr lang="de-DE" sz="1900">
                <a:solidFill>
                  <a:srgbClr val="000000"/>
                </a:solidFill>
              </a:rPr>
              <a:t>"</a:t>
            </a:r>
            <a:r>
              <a:rPr lang="de-DE" sz="1900">
                <a:solidFill>
                  <a:srgbClr val="333333"/>
                </a:solidFill>
              </a:rPr>
              <a:t>) </a:t>
            </a:r>
            <a:r>
              <a:rPr lang="de-DE" sz="1900">
                <a:solidFill>
                  <a:srgbClr val="00008B"/>
                </a:solidFill>
              </a:rPr>
              <a:t>as</a:t>
            </a:r>
            <a:r>
              <a:rPr lang="de-DE" sz="1900">
                <a:solidFill>
                  <a:srgbClr val="333333"/>
                </a:solidFill>
              </a:rPr>
              <a:t> </a:t>
            </a:r>
            <a:r>
              <a:rPr lang="de-DE" sz="1900">
                <a:solidFill>
                  <a:srgbClr val="800080"/>
                </a:solidFill>
              </a:rPr>
              <a:t>?arrNotableWork</a:t>
            </a:r>
            <a:r>
              <a:rPr lang="de-DE" sz="1900">
                <a:solidFill>
                  <a:srgbClr val="333333"/>
                </a:solidFill>
              </a:rPr>
              <a:t>) </a:t>
            </a:r>
            <a:endParaRPr lang="en-DE" sz="1900">
              <a:solidFill>
                <a:srgbClr val="333333"/>
              </a:solidFill>
            </a:endParaRPr>
          </a:p>
          <a:p>
            <a:r>
              <a:rPr lang="de-DE" sz="1900">
                <a:solidFill>
                  <a:schemeClr val="bg1">
                    <a:lumMod val="50000"/>
                  </a:schemeClr>
                </a:solidFill>
              </a:rPr>
              <a:t>WHERE {</a:t>
            </a:r>
          </a:p>
          <a:p>
            <a:r>
              <a:rPr lang="de-DE" sz="1900">
                <a:solidFill>
                  <a:schemeClr val="bg1">
                    <a:lumMod val="50000"/>
                  </a:schemeClr>
                </a:solidFill>
              </a:rPr>
              <a:t>    SERVICE wikibase:label { </a:t>
            </a:r>
          </a:p>
          <a:p>
            <a:r>
              <a:rPr lang="de-DE" sz="1900">
                <a:solidFill>
                  <a:schemeClr val="bg1">
                    <a:lumMod val="50000"/>
                  </a:schemeClr>
                </a:solidFill>
              </a:rPr>
              <a:t>      bd:serviceParam wikibase:language "[AUTO_LANGUAGE],en". </a:t>
            </a:r>
          </a:p>
          <a:p>
            <a:r>
              <a:rPr lang="de-DE" sz="1900">
                <a:solidFill>
                  <a:srgbClr val="333333"/>
                </a:solidFill>
              </a:rPr>
              <a:t>      </a:t>
            </a:r>
            <a:r>
              <a:rPr lang="de-DE" sz="1900">
                <a:solidFill>
                  <a:srgbClr val="800080"/>
                </a:solidFill>
              </a:rPr>
              <a:t>?item</a:t>
            </a:r>
            <a:r>
              <a:rPr lang="de-DE" sz="1900">
                <a:solidFill>
                  <a:srgbClr val="333333"/>
                </a:solidFill>
              </a:rPr>
              <a:t> </a:t>
            </a:r>
            <a:r>
              <a:rPr lang="de-DE" sz="1900">
                <a:solidFill>
                  <a:srgbClr val="00008B"/>
                </a:solidFill>
              </a:rPr>
              <a:t>rdfs:</a:t>
            </a:r>
            <a:r>
              <a:rPr lang="de-DE" sz="1900">
                <a:solidFill>
                  <a:srgbClr val="FF4500"/>
                </a:solidFill>
              </a:rPr>
              <a:t>label</a:t>
            </a:r>
            <a:r>
              <a:rPr lang="de-DE" sz="1900">
                <a:solidFill>
                  <a:srgbClr val="333333"/>
                </a:solidFill>
              </a:rPr>
              <a:t> </a:t>
            </a:r>
            <a:r>
              <a:rPr lang="de-DE" sz="1900">
                <a:solidFill>
                  <a:srgbClr val="800080"/>
                </a:solidFill>
              </a:rPr>
              <a:t>?itemLabel</a:t>
            </a:r>
            <a:r>
              <a:rPr lang="de-DE" sz="1900">
                <a:solidFill>
                  <a:srgbClr val="333333"/>
                </a:solidFill>
              </a:rPr>
              <a:t>.    </a:t>
            </a:r>
          </a:p>
          <a:p>
            <a:r>
              <a:rPr lang="de-DE" sz="1900">
                <a:solidFill>
                  <a:srgbClr val="333333"/>
                </a:solidFill>
              </a:rPr>
              <a:t>      </a:t>
            </a:r>
            <a:r>
              <a:rPr lang="de-DE" sz="1900">
                <a:solidFill>
                  <a:srgbClr val="800080"/>
                </a:solidFill>
              </a:rPr>
              <a:t>?notable_work</a:t>
            </a:r>
            <a:r>
              <a:rPr lang="de-DE" sz="1900">
                <a:solidFill>
                  <a:srgbClr val="333333"/>
                </a:solidFill>
              </a:rPr>
              <a:t> </a:t>
            </a:r>
            <a:r>
              <a:rPr lang="de-DE" sz="1900">
                <a:solidFill>
                  <a:srgbClr val="00008B"/>
                </a:solidFill>
              </a:rPr>
              <a:t>rdfs:</a:t>
            </a:r>
            <a:r>
              <a:rPr lang="de-DE" sz="1900">
                <a:solidFill>
                  <a:srgbClr val="FF4500"/>
                </a:solidFill>
              </a:rPr>
              <a:t>label</a:t>
            </a:r>
            <a:r>
              <a:rPr lang="de-DE" sz="1900">
                <a:solidFill>
                  <a:srgbClr val="333333"/>
                </a:solidFill>
              </a:rPr>
              <a:t> </a:t>
            </a:r>
            <a:r>
              <a:rPr lang="de-DE" sz="1900">
                <a:solidFill>
                  <a:srgbClr val="800080"/>
                </a:solidFill>
              </a:rPr>
              <a:t>?notable_workLabel</a:t>
            </a:r>
            <a:r>
              <a:rPr lang="de-DE" sz="1900">
                <a:solidFill>
                  <a:srgbClr val="333333"/>
                </a:solidFill>
              </a:rPr>
              <a:t>.       </a:t>
            </a:r>
          </a:p>
          <a:p>
            <a:r>
              <a:rPr lang="de-DE" sz="1900">
                <a:solidFill>
                  <a:srgbClr val="333333"/>
                </a:solidFill>
              </a:rPr>
              <a:t>  </a:t>
            </a:r>
            <a:r>
              <a:rPr lang="de-DE" sz="1900">
                <a:solidFill>
                  <a:schemeClr val="bg1">
                    <a:lumMod val="50000"/>
                  </a:schemeClr>
                </a:solidFill>
              </a:rPr>
              <a:t>  }</a:t>
            </a:r>
          </a:p>
          <a:p>
            <a:r>
              <a:rPr lang="de-DE" sz="1900">
                <a:solidFill>
                  <a:schemeClr val="bg1">
                    <a:lumMod val="50000"/>
                  </a:schemeClr>
                </a:solidFill>
              </a:rPr>
              <a:t>    ?item wdt:P108 wd:Q2283;            </a:t>
            </a:r>
            <a:r>
              <a:rPr lang="de-DE" sz="1900" i="1">
                <a:solidFill>
                  <a:schemeClr val="bg1">
                    <a:lumMod val="50000"/>
                  </a:schemeClr>
                </a:solidFill>
              </a:rPr>
              <a:t># ? has employer MSFT</a:t>
            </a:r>
            <a:endParaRPr lang="de-DE" sz="1900">
              <a:solidFill>
                <a:schemeClr val="bg1">
                  <a:lumMod val="50000"/>
                </a:schemeClr>
              </a:solidFill>
            </a:endParaRPr>
          </a:p>
          <a:p>
            <a:r>
              <a:rPr lang="de-DE" sz="1900">
                <a:solidFill>
                  <a:schemeClr val="bg1">
                    <a:lumMod val="50000"/>
                  </a:schemeClr>
                </a:solidFill>
              </a:rPr>
              <a:t>          wdt:P2037 ?GitHub_username;   </a:t>
            </a:r>
            <a:r>
              <a:rPr lang="de-DE" sz="1900" i="1">
                <a:solidFill>
                  <a:schemeClr val="bg1">
                    <a:lumMod val="50000"/>
                  </a:schemeClr>
                </a:solidFill>
              </a:rPr>
              <a:t># ? has a Github username</a:t>
            </a:r>
            <a:endParaRPr lang="de-DE" sz="1900">
              <a:solidFill>
                <a:schemeClr val="bg1">
                  <a:lumMod val="50000"/>
                </a:schemeClr>
              </a:solidFill>
            </a:endParaRPr>
          </a:p>
          <a:p>
            <a:r>
              <a:rPr lang="de-DE" sz="1900">
                <a:solidFill>
                  <a:schemeClr val="bg1">
                    <a:lumMod val="50000"/>
                  </a:schemeClr>
                </a:solidFill>
              </a:rPr>
              <a:t>          wdt:P800 ?notable_work.       </a:t>
            </a:r>
            <a:r>
              <a:rPr lang="de-DE" sz="1900" i="1">
                <a:solidFill>
                  <a:schemeClr val="bg1">
                    <a:lumMod val="50000"/>
                  </a:schemeClr>
                </a:solidFill>
              </a:rPr>
              <a:t># ? has a notable work</a:t>
            </a:r>
            <a:endParaRPr lang="de-DE" sz="1900">
              <a:solidFill>
                <a:schemeClr val="bg1">
                  <a:lumMod val="50000"/>
                </a:schemeClr>
              </a:solidFill>
            </a:endParaRPr>
          </a:p>
          <a:p>
            <a:r>
              <a:rPr lang="de-DE" sz="1900">
                <a:solidFill>
                  <a:srgbClr val="333333"/>
                </a:solidFill>
              </a:rPr>
              <a:t>  }</a:t>
            </a:r>
          </a:p>
          <a:p>
            <a:r>
              <a:rPr lang="de-DE" sz="1900">
                <a:solidFill>
                  <a:srgbClr val="333333"/>
                </a:solidFill>
              </a:rPr>
              <a:t>  </a:t>
            </a:r>
            <a:r>
              <a:rPr lang="de-DE" sz="1900">
                <a:solidFill>
                  <a:srgbClr val="00008B"/>
                </a:solidFill>
              </a:rPr>
              <a:t>GROUP</a:t>
            </a:r>
            <a:r>
              <a:rPr lang="de-DE" sz="1900">
                <a:solidFill>
                  <a:srgbClr val="333333"/>
                </a:solidFill>
              </a:rPr>
              <a:t> </a:t>
            </a:r>
            <a:r>
              <a:rPr lang="de-DE" sz="1900">
                <a:solidFill>
                  <a:srgbClr val="00008B"/>
                </a:solidFill>
              </a:rPr>
              <a:t>BY</a:t>
            </a:r>
            <a:r>
              <a:rPr lang="de-DE" sz="1900">
                <a:solidFill>
                  <a:srgbClr val="333333"/>
                </a:solidFill>
              </a:rPr>
              <a:t> </a:t>
            </a:r>
            <a:r>
              <a:rPr lang="de-DE" sz="1900">
                <a:solidFill>
                  <a:srgbClr val="800080"/>
                </a:solidFill>
              </a:rPr>
              <a:t>?item</a:t>
            </a:r>
            <a:r>
              <a:rPr lang="de-DE" sz="1900">
                <a:solidFill>
                  <a:srgbClr val="333333"/>
                </a:solidFill>
              </a:rPr>
              <a:t> </a:t>
            </a:r>
            <a:r>
              <a:rPr lang="de-DE" sz="1900">
                <a:solidFill>
                  <a:srgbClr val="800080"/>
                </a:solidFill>
              </a:rPr>
              <a:t>?itemLabel</a:t>
            </a:r>
            <a:r>
              <a:rPr lang="de-DE" sz="1900">
                <a:solidFill>
                  <a:srgbClr val="333333"/>
                </a:solidFill>
              </a:rPr>
              <a:t> </a:t>
            </a:r>
            <a:r>
              <a:rPr lang="de-DE" sz="1900">
                <a:solidFill>
                  <a:srgbClr val="800080"/>
                </a:solidFill>
              </a:rPr>
              <a:t>?GitHub_username</a:t>
            </a:r>
            <a:r>
              <a:rPr lang="de-DE" sz="1900">
                <a:solidFill>
                  <a:srgbClr val="333333"/>
                </a:solidFill>
              </a:rPr>
              <a:t> </a:t>
            </a:r>
            <a:r>
              <a:rPr lang="de-DE" sz="1900">
                <a:solidFill>
                  <a:srgbClr val="00008B"/>
                </a:solidFill>
              </a:rPr>
              <a:t>having</a:t>
            </a:r>
            <a:r>
              <a:rPr lang="de-DE" sz="1900">
                <a:solidFill>
                  <a:srgbClr val="333333"/>
                </a:solidFill>
              </a:rPr>
              <a:t>(</a:t>
            </a:r>
            <a:r>
              <a:rPr lang="de-DE" sz="1900">
                <a:solidFill>
                  <a:srgbClr val="0000FF"/>
                </a:solidFill>
              </a:rPr>
              <a:t>count</a:t>
            </a:r>
            <a:r>
              <a:rPr lang="de-DE" sz="1900">
                <a:solidFill>
                  <a:srgbClr val="333333"/>
                </a:solidFill>
              </a:rPr>
              <a:t>(</a:t>
            </a:r>
            <a:r>
              <a:rPr lang="de-DE" sz="1900">
                <a:solidFill>
                  <a:srgbClr val="800080"/>
                </a:solidFill>
              </a:rPr>
              <a:t>?notable_workLabel</a:t>
            </a:r>
            <a:r>
              <a:rPr lang="de-DE" sz="1900">
                <a:solidFill>
                  <a:srgbClr val="333333"/>
                </a:solidFill>
              </a:rPr>
              <a:t>) </a:t>
            </a:r>
            <a:r>
              <a:rPr lang="de-DE" sz="1900">
                <a:solidFill>
                  <a:srgbClr val="7A3E9D"/>
                </a:solidFill>
              </a:rPr>
              <a:t>&gt;=</a:t>
            </a:r>
            <a:r>
              <a:rPr lang="de-DE" sz="1900">
                <a:solidFill>
                  <a:srgbClr val="333333"/>
                </a:solidFill>
              </a:rPr>
              <a:t> </a:t>
            </a:r>
            <a:r>
              <a:rPr lang="de-DE" sz="1900">
                <a:solidFill>
                  <a:srgbClr val="800080"/>
                </a:solidFill>
              </a:rPr>
              <a:t>2</a:t>
            </a:r>
            <a:r>
              <a:rPr lang="de-DE" sz="1900">
                <a:solidFill>
                  <a:srgbClr val="333333"/>
                </a:solidFill>
              </a:rPr>
              <a:t>) </a:t>
            </a:r>
          </a:p>
          <a:p>
            <a:r>
              <a:rPr lang="de-DE" sz="1900">
                <a:solidFill>
                  <a:srgbClr val="333333"/>
                </a:solidFill>
              </a:rPr>
              <a:t>  </a:t>
            </a:r>
          </a:p>
          <a:p>
            <a:r>
              <a:rPr lang="de-DE" sz="1900">
                <a:solidFill>
                  <a:srgbClr val="333333"/>
                </a:solidFill>
              </a:rPr>
              <a:t>  </a:t>
            </a:r>
          </a:p>
          <a:p>
            <a:endParaRPr lang="de-DE" sz="1900"/>
          </a:p>
        </p:txBody>
      </p:sp>
      <p:sp>
        <p:nvSpPr>
          <p:cNvPr id="4" name="Fußzeilenplatzhalter 3">
            <a:extLst>
              <a:ext uri="{FF2B5EF4-FFF2-40B4-BE49-F238E27FC236}">
                <a16:creationId xmlns:a16="http://schemas.microsoft.com/office/drawing/2014/main" id="{77810304-AE23-46C9-BC3E-C8F90D1226FC}"/>
              </a:ext>
            </a:extLst>
          </p:cNvPr>
          <p:cNvSpPr>
            <a:spLocks noGrp="1"/>
          </p:cNvSpPr>
          <p:nvPr>
            <p:ph type="ftr" sz="quarter" idx="11"/>
          </p:nvPr>
        </p:nvSpPr>
        <p:spPr/>
        <p:txBody>
          <a:bodyPr/>
          <a:lstStyle/>
          <a:p>
            <a:r>
              <a:rPr lang="en-US"/>
              <a:t>@thorstenbutz</a:t>
            </a:r>
            <a:endParaRPr lang="en-US" dirty="0"/>
          </a:p>
        </p:txBody>
      </p:sp>
      <p:sp>
        <p:nvSpPr>
          <p:cNvPr id="2" name="Rechteck 1">
            <a:extLst>
              <a:ext uri="{FF2B5EF4-FFF2-40B4-BE49-F238E27FC236}">
                <a16:creationId xmlns:a16="http://schemas.microsoft.com/office/drawing/2014/main" id="{917DD955-2D4C-4C80-8497-9B937A7CE50C}"/>
              </a:ext>
            </a:extLst>
          </p:cNvPr>
          <p:cNvSpPr/>
          <p:nvPr/>
        </p:nvSpPr>
        <p:spPr>
          <a:xfrm>
            <a:off x="404262" y="1054428"/>
            <a:ext cx="10424158" cy="356135"/>
          </a:xfrm>
          <a:prstGeom prst="rect">
            <a:avLst/>
          </a:prstGeom>
          <a:solidFill>
            <a:srgbClr val="FFFF00">
              <a:alpha val="10000"/>
            </a:srgb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2D6A4095-4341-46F5-A340-F94D4217BEB1}"/>
              </a:ext>
            </a:extLst>
          </p:cNvPr>
          <p:cNvSpPr/>
          <p:nvPr/>
        </p:nvSpPr>
        <p:spPr>
          <a:xfrm>
            <a:off x="394637" y="2307440"/>
            <a:ext cx="10424159" cy="684997"/>
          </a:xfrm>
          <a:prstGeom prst="rect">
            <a:avLst/>
          </a:prstGeom>
          <a:solidFill>
            <a:srgbClr val="FFFF00">
              <a:alpha val="10000"/>
            </a:srgb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573C139E-1E0F-4D85-8933-B96E171BFC49}"/>
              </a:ext>
            </a:extLst>
          </p:cNvPr>
          <p:cNvSpPr/>
          <p:nvPr/>
        </p:nvSpPr>
        <p:spPr>
          <a:xfrm>
            <a:off x="404262" y="4562375"/>
            <a:ext cx="10424159" cy="356135"/>
          </a:xfrm>
          <a:prstGeom prst="rect">
            <a:avLst/>
          </a:prstGeom>
          <a:solidFill>
            <a:srgbClr val="FFFF00">
              <a:alpha val="10000"/>
            </a:srgbClr>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Picture 2">
            <a:hlinkClick r:id="rId3"/>
            <a:extLst>
              <a:ext uri="{FF2B5EF4-FFF2-40B4-BE49-F238E27FC236}">
                <a16:creationId xmlns:a16="http://schemas.microsoft.com/office/drawing/2014/main" id="{35EB8867-4A9B-41EB-A0AB-76FE1BF8B9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5"/>
          <a:stretch/>
        </p:blipFill>
        <p:spPr bwMode="auto">
          <a:xfrm>
            <a:off x="270077" y="6296880"/>
            <a:ext cx="606199" cy="42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50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0F8E6B-3198-4644-A484-C09C9AD7147E}"/>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1BF78C52-77F8-4109-8CDE-7F92C6B3980E}"/>
              </a:ext>
            </a:extLst>
          </p:cNvPr>
          <p:cNvSpPr>
            <a:spLocks noGrp="1"/>
          </p:cNvSpPr>
          <p:nvPr>
            <p:ph idx="1"/>
          </p:nvPr>
        </p:nvSpPr>
        <p:spPr>
          <a:xfrm>
            <a:off x="838199" y="1423687"/>
            <a:ext cx="9249697" cy="2502186"/>
          </a:xfrm>
        </p:spPr>
        <p:txBody>
          <a:bodyPr>
            <a:noAutofit/>
          </a:bodyPr>
          <a:lstStyle/>
          <a:p>
            <a:r>
              <a:rPr lang="de-DE" sz="3200">
                <a:latin typeface="Ostrich Sans Rounded" panose="02000508000000020004" pitchFamily="2" charset="0"/>
              </a:rPr>
              <a:t>W</a:t>
            </a:r>
            <a:r>
              <a:rPr lang="en-DE" sz="3200">
                <a:latin typeface="Ostrich Sans Rounded" panose="02000508000000020004" pitchFamily="2" charset="0"/>
              </a:rPr>
              <a:t>I</a:t>
            </a:r>
            <a:r>
              <a:rPr lang="de-DE" sz="3200">
                <a:latin typeface="Ostrich Sans Rounded" panose="02000508000000020004" pitchFamily="2" charset="0"/>
              </a:rPr>
              <a:t>K</a:t>
            </a:r>
            <a:r>
              <a:rPr lang="en-DE" sz="3200">
                <a:latin typeface="Ostrich Sans Rounded" panose="02000508000000020004" pitchFamily="2" charset="0"/>
              </a:rPr>
              <a:t>I</a:t>
            </a:r>
            <a:r>
              <a:rPr lang="de-DE" sz="3200">
                <a:latin typeface="Ostrich Sans Rounded" panose="02000508000000020004" pitchFamily="2" charset="0"/>
              </a:rPr>
              <a:t>D</a:t>
            </a:r>
            <a:r>
              <a:rPr lang="en-DE" sz="3200">
                <a:latin typeface="Ostrich Sans Rounded" panose="02000508000000020004" pitchFamily="2" charset="0"/>
              </a:rPr>
              <a:t>A</a:t>
            </a:r>
            <a:r>
              <a:rPr lang="de-DE" sz="3200">
                <a:latin typeface="Ostrich Sans Rounded" panose="02000508000000020004" pitchFamily="2" charset="0"/>
              </a:rPr>
              <a:t>T</a:t>
            </a:r>
            <a:r>
              <a:rPr lang="en-DE" sz="3200">
                <a:latin typeface="Ostrich Sans Rounded" panose="02000508000000020004" pitchFamily="2" charset="0"/>
              </a:rPr>
              <a:t>A </a:t>
            </a:r>
            <a:r>
              <a:rPr lang="de-DE" sz="3200">
                <a:latin typeface="Ostrich Sans Rounded" panose="02000508000000020004" pitchFamily="2" charset="0"/>
              </a:rPr>
              <a:t>i</a:t>
            </a:r>
            <a:r>
              <a:rPr lang="en-DE" sz="3200">
                <a:latin typeface="Ostrich Sans Rounded" panose="02000508000000020004" pitchFamily="2" charset="0"/>
              </a:rPr>
              <a:t>s </a:t>
            </a:r>
            <a:r>
              <a:rPr lang="de-DE" sz="3200">
                <a:latin typeface="Ostrich Sans Rounded" panose="02000508000000020004" pitchFamily="2" charset="0"/>
              </a:rPr>
              <a:t>a</a:t>
            </a:r>
            <a:r>
              <a:rPr lang="en-DE" sz="3200">
                <a:latin typeface="Ostrich Sans Rounded" panose="02000508000000020004" pitchFamily="2" charset="0"/>
              </a:rPr>
              <a:t> GREAT RESOURCE</a:t>
            </a:r>
          </a:p>
          <a:p>
            <a:r>
              <a:rPr lang="en-DE" sz="3200">
                <a:latin typeface="Ostrich Sans Rounded" panose="02000508000000020004" pitchFamily="2" charset="0"/>
              </a:rPr>
              <a:t>Powershell is</a:t>
            </a:r>
            <a:r>
              <a:rPr lang="en-US" sz="3200">
                <a:latin typeface="Ostrich Sans Rounded" panose="02000508000000020004" pitchFamily="2" charset="0"/>
              </a:rPr>
              <a:t> NOT</a:t>
            </a:r>
            <a:r>
              <a:rPr lang="en-DE" sz="3200">
                <a:latin typeface="Ostrich Sans Rounded" panose="02000508000000020004" pitchFamily="2" charset="0"/>
              </a:rPr>
              <a:t> (</a:t>
            </a:r>
            <a:r>
              <a:rPr lang="en-US" sz="3200">
                <a:latin typeface="Ostrich Sans Rounded" panose="02000508000000020004" pitchFamily="2" charset="0"/>
              </a:rPr>
              <a:t>YET</a:t>
            </a:r>
            <a:r>
              <a:rPr lang="en-DE" sz="3200">
                <a:latin typeface="Ostrich Sans Rounded" panose="02000508000000020004" pitchFamily="2" charset="0"/>
              </a:rPr>
              <a:t>) a 1st class citizen on the web</a:t>
            </a:r>
          </a:p>
          <a:p>
            <a:r>
              <a:rPr lang="de-DE" sz="3200">
                <a:latin typeface="Ostrich Sans Rounded" panose="02000508000000020004" pitchFamily="2" charset="0"/>
              </a:rPr>
              <a:t>a</a:t>
            </a:r>
            <a:r>
              <a:rPr lang="en-DE" sz="3200">
                <a:latin typeface="Ostrich Sans Rounded" panose="02000508000000020004" pitchFamily="2" charset="0"/>
              </a:rPr>
              <a:t>n </a:t>
            </a:r>
            <a:r>
              <a:rPr lang="de-DE" sz="3200">
                <a:latin typeface="Ostrich Sans Rounded" panose="02000508000000020004" pitchFamily="2" charset="0"/>
              </a:rPr>
              <a:t>o</a:t>
            </a:r>
            <a:r>
              <a:rPr lang="en-DE" sz="3200">
                <a:latin typeface="Ostrich Sans Rounded" panose="02000508000000020004" pitchFamily="2" charset="0"/>
              </a:rPr>
              <a:t>b</a:t>
            </a:r>
            <a:r>
              <a:rPr lang="de-DE" sz="3200">
                <a:latin typeface="Ostrich Sans Rounded" panose="02000508000000020004" pitchFamily="2" charset="0"/>
              </a:rPr>
              <a:t>j</a:t>
            </a:r>
            <a:r>
              <a:rPr lang="en-DE" sz="3200">
                <a:latin typeface="Ostrich Sans Rounded" panose="02000508000000020004" pitchFamily="2" charset="0"/>
              </a:rPr>
              <a:t>e</a:t>
            </a:r>
            <a:r>
              <a:rPr lang="de-DE" sz="3200">
                <a:latin typeface="Ostrich Sans Rounded" panose="02000508000000020004" pitchFamily="2" charset="0"/>
              </a:rPr>
              <a:t>c</a:t>
            </a:r>
            <a:r>
              <a:rPr lang="en-DE" sz="3200">
                <a:latin typeface="Ostrich Sans Rounded" panose="02000508000000020004" pitchFamily="2" charset="0"/>
              </a:rPr>
              <a:t>t </a:t>
            </a:r>
            <a:r>
              <a:rPr lang="de-DE" sz="3200">
                <a:latin typeface="Ostrich Sans Rounded" panose="02000508000000020004" pitchFamily="2" charset="0"/>
              </a:rPr>
              <a:t>b</a:t>
            </a:r>
            <a:r>
              <a:rPr lang="en-DE" sz="3200">
                <a:latin typeface="Ostrich Sans Rounded" panose="02000508000000020004" pitchFamily="2" charset="0"/>
              </a:rPr>
              <a:t>a</a:t>
            </a:r>
            <a:r>
              <a:rPr lang="de-DE" sz="3200">
                <a:latin typeface="Ostrich Sans Rounded" panose="02000508000000020004" pitchFamily="2" charset="0"/>
              </a:rPr>
              <a:t>s</a:t>
            </a:r>
            <a:r>
              <a:rPr lang="en-DE" sz="3200">
                <a:latin typeface="Ostrich Sans Rounded" panose="02000508000000020004" pitchFamily="2" charset="0"/>
              </a:rPr>
              <a:t>e</a:t>
            </a:r>
            <a:r>
              <a:rPr lang="de-DE" sz="3200">
                <a:latin typeface="Ostrich Sans Rounded" panose="02000508000000020004" pitchFamily="2" charset="0"/>
              </a:rPr>
              <a:t>d</a:t>
            </a:r>
            <a:r>
              <a:rPr lang="en-DE" sz="3200">
                <a:latin typeface="Ostrich Sans Rounded" panose="02000508000000020004" pitchFamily="2" charset="0"/>
              </a:rPr>
              <a:t> </a:t>
            </a:r>
            <a:r>
              <a:rPr lang="de-DE" sz="3200">
                <a:latin typeface="Ostrich Sans Rounded" panose="02000508000000020004" pitchFamily="2" charset="0"/>
              </a:rPr>
              <a:t>s</a:t>
            </a:r>
            <a:r>
              <a:rPr lang="en-DE" sz="3200">
                <a:latin typeface="Ostrich Sans Rounded" panose="02000508000000020004" pitchFamily="2" charset="0"/>
              </a:rPr>
              <a:t>h</a:t>
            </a:r>
            <a:r>
              <a:rPr lang="de-DE" sz="3200">
                <a:latin typeface="Ostrich Sans Rounded" panose="02000508000000020004" pitchFamily="2" charset="0"/>
              </a:rPr>
              <a:t>e</a:t>
            </a:r>
            <a:r>
              <a:rPr lang="en-DE" sz="3200">
                <a:latin typeface="Ostrich Sans Rounded" panose="02000508000000020004" pitchFamily="2" charset="0"/>
              </a:rPr>
              <a:t>l</a:t>
            </a:r>
            <a:r>
              <a:rPr lang="de-DE" sz="3200">
                <a:latin typeface="Ostrich Sans Rounded" panose="02000508000000020004" pitchFamily="2" charset="0"/>
              </a:rPr>
              <a:t>l</a:t>
            </a:r>
            <a:r>
              <a:rPr lang="en-DE" sz="3200">
                <a:latin typeface="Ostrich Sans Rounded" panose="02000508000000020004" pitchFamily="2" charset="0"/>
              </a:rPr>
              <a:t> </a:t>
            </a:r>
            <a:r>
              <a:rPr lang="de-DE" sz="3200">
                <a:latin typeface="Ostrich Sans Rounded" panose="02000508000000020004" pitchFamily="2" charset="0"/>
              </a:rPr>
              <a:t>a</a:t>
            </a:r>
            <a:r>
              <a:rPr lang="en-DE" sz="3200">
                <a:latin typeface="Ostrich Sans Rounded" panose="02000508000000020004" pitchFamily="2" charset="0"/>
              </a:rPr>
              <a:t>l</a:t>
            </a:r>
            <a:r>
              <a:rPr lang="de-DE" sz="3200">
                <a:latin typeface="Ostrich Sans Rounded" panose="02000508000000020004" pitchFamily="2" charset="0"/>
              </a:rPr>
              <a:t>i</a:t>
            </a:r>
            <a:r>
              <a:rPr lang="en-DE" sz="3200">
                <a:latin typeface="Ostrich Sans Rounded" panose="02000508000000020004" pitchFamily="2" charset="0"/>
              </a:rPr>
              <a:t>g</a:t>
            </a:r>
            <a:r>
              <a:rPr lang="de-DE" sz="3200">
                <a:latin typeface="Ostrich Sans Rounded" panose="02000508000000020004" pitchFamily="2" charset="0"/>
              </a:rPr>
              <a:t>n</a:t>
            </a:r>
            <a:r>
              <a:rPr lang="en-DE" sz="3200">
                <a:latin typeface="Ostrich Sans Rounded" panose="02000508000000020004" pitchFamily="2" charset="0"/>
              </a:rPr>
              <a:t>s </a:t>
            </a:r>
            <a:r>
              <a:rPr lang="de-DE" sz="3200">
                <a:latin typeface="Ostrich Sans Rounded" panose="02000508000000020004" pitchFamily="2" charset="0"/>
              </a:rPr>
              <a:t>p</a:t>
            </a:r>
            <a:r>
              <a:rPr lang="en-DE" sz="3200">
                <a:latin typeface="Ostrich Sans Rounded" panose="02000508000000020004" pitchFamily="2" charset="0"/>
              </a:rPr>
              <a:t>e</a:t>
            </a:r>
            <a:r>
              <a:rPr lang="de-DE" sz="3200">
                <a:latin typeface="Ostrich Sans Rounded" panose="02000508000000020004" pitchFamily="2" charset="0"/>
              </a:rPr>
              <a:t>r</a:t>
            </a:r>
            <a:r>
              <a:rPr lang="en-DE" sz="3200">
                <a:latin typeface="Ostrich Sans Rounded" panose="02000508000000020004" pitchFamily="2" charset="0"/>
              </a:rPr>
              <a:t>f</a:t>
            </a:r>
            <a:r>
              <a:rPr lang="de-DE" sz="3200">
                <a:latin typeface="Ostrich Sans Rounded" panose="02000508000000020004" pitchFamily="2" charset="0"/>
              </a:rPr>
              <a:t>e</a:t>
            </a:r>
            <a:r>
              <a:rPr lang="en-DE" sz="3200">
                <a:latin typeface="Ostrich Sans Rounded" panose="02000508000000020004" pitchFamily="2" charset="0"/>
              </a:rPr>
              <a:t>c</a:t>
            </a:r>
            <a:r>
              <a:rPr lang="de-DE" sz="3200">
                <a:latin typeface="Ostrich Sans Rounded" panose="02000508000000020004" pitchFamily="2" charset="0"/>
              </a:rPr>
              <a:t>t</a:t>
            </a:r>
            <a:r>
              <a:rPr lang="en-DE" sz="3200">
                <a:latin typeface="Ostrich Sans Rounded" panose="02000508000000020004" pitchFamily="2" charset="0"/>
              </a:rPr>
              <a:t>l</a:t>
            </a:r>
            <a:r>
              <a:rPr lang="de-DE" sz="3200">
                <a:latin typeface="Ostrich Sans Rounded" panose="02000508000000020004" pitchFamily="2" charset="0"/>
              </a:rPr>
              <a:t>y</a:t>
            </a:r>
            <a:r>
              <a:rPr lang="en-DE" sz="3200">
                <a:latin typeface="Ostrich Sans Rounded" panose="02000508000000020004" pitchFamily="2" charset="0"/>
              </a:rPr>
              <a:t> </a:t>
            </a:r>
            <a:r>
              <a:rPr lang="de-DE" sz="3200">
                <a:latin typeface="Ostrich Sans Rounded" panose="02000508000000020004" pitchFamily="2" charset="0"/>
              </a:rPr>
              <a:t>w</a:t>
            </a:r>
            <a:r>
              <a:rPr lang="en-DE" sz="3200">
                <a:latin typeface="Ostrich Sans Rounded" panose="02000508000000020004" pitchFamily="2" charset="0"/>
              </a:rPr>
              <a:t>i</a:t>
            </a:r>
            <a:r>
              <a:rPr lang="de-DE" sz="3200">
                <a:latin typeface="Ostrich Sans Rounded" panose="02000508000000020004" pitchFamily="2" charset="0"/>
              </a:rPr>
              <a:t>t</a:t>
            </a:r>
            <a:r>
              <a:rPr lang="en-DE" sz="3200">
                <a:latin typeface="Ostrich Sans Rounded" panose="02000508000000020004" pitchFamily="2" charset="0"/>
              </a:rPr>
              <a:t>h </a:t>
            </a:r>
            <a:r>
              <a:rPr lang="de-DE" sz="3200">
                <a:latin typeface="Ostrich Sans Rounded" panose="02000508000000020004" pitchFamily="2" charset="0"/>
              </a:rPr>
              <a:t>w</a:t>
            </a:r>
            <a:r>
              <a:rPr lang="en-DE" sz="3200">
                <a:latin typeface="Ostrich Sans Rounded" panose="02000508000000020004" pitchFamily="2" charset="0"/>
              </a:rPr>
              <a:t>e</a:t>
            </a:r>
            <a:r>
              <a:rPr lang="de-DE" sz="3200">
                <a:latin typeface="Ostrich Sans Rounded" panose="02000508000000020004" pitchFamily="2" charset="0"/>
              </a:rPr>
              <a:t>b</a:t>
            </a:r>
            <a:r>
              <a:rPr lang="en-DE" sz="3200">
                <a:latin typeface="Ostrich Sans Rounded" panose="02000508000000020004" pitchFamily="2" charset="0"/>
              </a:rPr>
              <a:t>s</a:t>
            </a:r>
            <a:r>
              <a:rPr lang="de-DE" sz="3200">
                <a:latin typeface="Ostrich Sans Rounded" panose="02000508000000020004" pitchFamily="2" charset="0"/>
              </a:rPr>
              <a:t>e</a:t>
            </a:r>
            <a:r>
              <a:rPr lang="en-DE" sz="3200">
                <a:latin typeface="Ostrich Sans Rounded" panose="02000508000000020004" pitchFamily="2" charset="0"/>
              </a:rPr>
              <a:t>r</a:t>
            </a:r>
            <a:r>
              <a:rPr lang="de-DE" sz="3200">
                <a:latin typeface="Ostrich Sans Rounded" panose="02000508000000020004" pitchFamily="2" charset="0"/>
              </a:rPr>
              <a:t>v</a:t>
            </a:r>
            <a:r>
              <a:rPr lang="en-DE" sz="3200">
                <a:latin typeface="Ostrich Sans Rounded" panose="02000508000000020004" pitchFamily="2" charset="0"/>
              </a:rPr>
              <a:t>i</a:t>
            </a:r>
            <a:r>
              <a:rPr lang="de-DE" sz="3200">
                <a:latin typeface="Ostrich Sans Rounded" panose="02000508000000020004" pitchFamily="2" charset="0"/>
              </a:rPr>
              <a:t>c</a:t>
            </a:r>
            <a:r>
              <a:rPr lang="en-DE" sz="3200">
                <a:latin typeface="Ostrich Sans Rounded" panose="02000508000000020004" pitchFamily="2" charset="0"/>
              </a:rPr>
              <a:t>e</a:t>
            </a:r>
            <a:r>
              <a:rPr lang="en-US" sz="3200">
                <a:latin typeface="Ostrich Sans Rounded" panose="02000508000000020004" pitchFamily="2" charset="0"/>
              </a:rPr>
              <a:t>S</a:t>
            </a:r>
            <a:endParaRPr lang="en-DE" sz="3200">
              <a:latin typeface="Ostrich Sans Rounded" panose="02000508000000020004" pitchFamily="2" charset="0"/>
            </a:endParaRPr>
          </a:p>
          <a:p>
            <a:r>
              <a:rPr lang="de-DE" sz="3200">
                <a:latin typeface="Ostrich Sans Rounded" panose="02000508000000020004" pitchFamily="2" charset="0"/>
              </a:rPr>
              <a:t>g</a:t>
            </a:r>
            <a:r>
              <a:rPr lang="en-DE" sz="3200">
                <a:latin typeface="Ostrich Sans Rounded" panose="02000508000000020004" pitchFamily="2" charset="0"/>
              </a:rPr>
              <a:t>e</a:t>
            </a:r>
            <a:r>
              <a:rPr lang="de-DE" sz="3200">
                <a:latin typeface="Ostrich Sans Rounded" panose="02000508000000020004" pitchFamily="2" charset="0"/>
              </a:rPr>
              <a:t>t</a:t>
            </a:r>
            <a:r>
              <a:rPr lang="en-DE" sz="3200">
                <a:latin typeface="Ostrich Sans Rounded" panose="02000508000000020004" pitchFamily="2" charset="0"/>
              </a:rPr>
              <a:t>-</a:t>
            </a:r>
            <a:r>
              <a:rPr lang="de-DE" sz="3200">
                <a:latin typeface="Ostrich Sans Rounded" panose="02000508000000020004" pitchFamily="2" charset="0"/>
              </a:rPr>
              <a:t>d</a:t>
            </a:r>
            <a:r>
              <a:rPr lang="en-DE" sz="3200">
                <a:latin typeface="Ostrich Sans Rounded" panose="02000508000000020004" pitchFamily="2" charset="0"/>
              </a:rPr>
              <a:t>e</a:t>
            </a:r>
            <a:r>
              <a:rPr lang="de-DE" sz="3200">
                <a:latin typeface="Ostrich Sans Rounded" panose="02000508000000020004" pitchFamily="2" charset="0"/>
              </a:rPr>
              <a:t>m</a:t>
            </a:r>
            <a:r>
              <a:rPr lang="en-DE" sz="3200">
                <a:latin typeface="Ostrich Sans Rounded" panose="02000508000000020004" pitchFamily="2" charset="0"/>
              </a:rPr>
              <a:t>o</a:t>
            </a:r>
            <a:r>
              <a:rPr lang="de-DE" sz="3200">
                <a:latin typeface="Ostrich Sans Rounded" panose="02000508000000020004" pitchFamily="2" charset="0"/>
              </a:rPr>
              <a:t>f</a:t>
            </a:r>
            <a:r>
              <a:rPr lang="en-DE" sz="3200">
                <a:latin typeface="Ostrich Sans Rounded" panose="02000508000000020004" pitchFamily="2" charset="0"/>
              </a:rPr>
              <a:t>i</a:t>
            </a:r>
            <a:r>
              <a:rPr lang="de-DE" sz="3200">
                <a:latin typeface="Ostrich Sans Rounded" panose="02000508000000020004" pitchFamily="2" charset="0"/>
              </a:rPr>
              <a:t>l</a:t>
            </a:r>
            <a:r>
              <a:rPr lang="en-DE" sz="3200">
                <a:latin typeface="Ostrich Sans Rounded" panose="02000508000000020004" pitchFamily="2" charset="0"/>
              </a:rPr>
              <a:t>e | start-trying</a:t>
            </a:r>
            <a:endParaRPr lang="en-US" sz="3200" dirty="0"/>
          </a:p>
        </p:txBody>
      </p:sp>
      <p:sp>
        <p:nvSpPr>
          <p:cNvPr id="5" name="Footer Placeholder 4">
            <a:extLst>
              <a:ext uri="{FF2B5EF4-FFF2-40B4-BE49-F238E27FC236}">
                <a16:creationId xmlns:a16="http://schemas.microsoft.com/office/drawing/2014/main" id="{4E5BF2A3-5478-4352-9C89-5EFF43644166}"/>
              </a:ext>
            </a:extLst>
          </p:cNvPr>
          <p:cNvSpPr>
            <a:spLocks noGrp="1"/>
          </p:cNvSpPr>
          <p:nvPr>
            <p:ph type="ftr" sz="quarter" idx="11"/>
          </p:nvPr>
        </p:nvSpPr>
        <p:spPr/>
        <p:txBody>
          <a:bodyPr/>
          <a:lstStyle/>
          <a:p>
            <a:r>
              <a:rPr lang="en-US"/>
              <a:t>@thorstenbutz</a:t>
            </a:r>
            <a:endParaRPr lang="en-US" dirty="0"/>
          </a:p>
        </p:txBody>
      </p:sp>
      <p:sp>
        <p:nvSpPr>
          <p:cNvPr id="6" name="Content Placeholder 3">
            <a:extLst>
              <a:ext uri="{FF2B5EF4-FFF2-40B4-BE49-F238E27FC236}">
                <a16:creationId xmlns:a16="http://schemas.microsoft.com/office/drawing/2014/main" id="{E9AD12E9-DF3C-4371-A7A2-2C1891984DE7}"/>
              </a:ext>
            </a:extLst>
          </p:cNvPr>
          <p:cNvSpPr txBox="1">
            <a:spLocks/>
          </p:cNvSpPr>
          <p:nvPr/>
        </p:nvSpPr>
        <p:spPr>
          <a:xfrm>
            <a:off x="4611329" y="3925872"/>
            <a:ext cx="7310594" cy="2144728"/>
          </a:xfrm>
          <a:prstGeom prst="rect">
            <a:avLst/>
          </a:prstGeom>
          <a:solidFill>
            <a:schemeClr val="bg1">
              <a:lumMod val="95000"/>
              <a:alpha val="7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b="1" spc="140">
                <a:latin typeface="Ostrich Sans Rounded" panose="02000508000000020004" pitchFamily="2" charset="0"/>
              </a:rPr>
              <a:t>SPARQL 1.1 Overview (W3c recommendation)</a:t>
            </a:r>
            <a:br>
              <a:rPr lang="de-DE" sz="2000" b="1" spc="140">
                <a:latin typeface="Ostrich Sans Rounded" panose="02000508000000020004" pitchFamily="2" charset="0"/>
              </a:rPr>
            </a:br>
            <a:r>
              <a:rPr lang="de-DE" sz="2000" b="1" spc="140">
                <a:latin typeface="Ostrich Sans Rounded" panose="02000508000000020004" pitchFamily="2" charset="0"/>
                <a:hlinkClick r:id="rId3"/>
              </a:rPr>
              <a:t>https://www.w3.org/TR/sparql11-overview/</a:t>
            </a:r>
            <a:endParaRPr lang="de-DE" sz="2000" b="1" spc="140">
              <a:latin typeface="Ostrich Sans Rounded" panose="02000508000000020004" pitchFamily="2" charset="0"/>
            </a:endParaRPr>
          </a:p>
          <a:p>
            <a:pPr marL="0" indent="0">
              <a:buNone/>
            </a:pPr>
            <a:r>
              <a:rPr lang="de-DE" sz="2000" b="1" spc="140">
                <a:latin typeface="Ostrich Sans Rounded" panose="02000508000000020004" pitchFamily="2" charset="0"/>
              </a:rPr>
              <a:t>Wikidata Query Service/User Manual</a:t>
            </a:r>
            <a:br>
              <a:rPr lang="de-DE" sz="2000" b="1" spc="140">
                <a:latin typeface="Ostrich Sans Rounded" panose="02000508000000020004" pitchFamily="2" charset="0"/>
              </a:rPr>
            </a:br>
            <a:r>
              <a:rPr lang="de-DE" sz="2000" b="1" spc="140">
                <a:latin typeface="Ostrich Sans Rounded" panose="02000508000000020004" pitchFamily="2" charset="0"/>
                <a:hlinkClick r:id="rId4"/>
              </a:rPr>
              <a:t>https://www.mediawiki.org/wiki/Wikidata_Query_Service/User_Manual</a:t>
            </a:r>
            <a:endParaRPr lang="de-DE" sz="2000" b="1" spc="140">
              <a:latin typeface="Ostrich Sans Rounded" panose="02000508000000020004" pitchFamily="2" charset="0"/>
            </a:endParaRPr>
          </a:p>
          <a:p>
            <a:pPr marL="0" indent="0">
              <a:buNone/>
            </a:pPr>
            <a:r>
              <a:rPr lang="de-DE" sz="2000" b="1" spc="140">
                <a:latin typeface="Ostrich Sans Rounded" panose="02000508000000020004" pitchFamily="2" charset="0"/>
              </a:rPr>
              <a:t>Wikidata sparql tutorial</a:t>
            </a:r>
            <a:br>
              <a:rPr lang="de-DE" sz="2000" b="1" spc="140">
                <a:latin typeface="Ostrich Sans Rounded" panose="02000508000000020004" pitchFamily="2" charset="0"/>
              </a:rPr>
            </a:br>
            <a:r>
              <a:rPr lang="de-DE" sz="2000" b="1" spc="140">
                <a:latin typeface="Ostrich Sans Rounded" panose="02000508000000020004" pitchFamily="2" charset="0"/>
                <a:hlinkClick r:id="rId5"/>
              </a:rPr>
              <a:t>https://www.wikidata.org/wiki/Wikidata:SPARQL_tutorial</a:t>
            </a:r>
            <a:endParaRPr lang="de-DE" sz="2000" b="1" spc="140">
              <a:latin typeface="Ostrich Sans Rounded" panose="02000508000000020004" pitchFamily="2" charset="0"/>
            </a:endParaRPr>
          </a:p>
        </p:txBody>
      </p:sp>
    </p:spTree>
    <p:extLst>
      <p:ext uri="{BB962C8B-B14F-4D97-AF65-F5344CB8AC3E}">
        <p14:creationId xmlns:p14="http://schemas.microsoft.com/office/powerpoint/2010/main" val="198064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 </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a:xfrm>
            <a:off x="9180576" y="6327649"/>
            <a:ext cx="2706624" cy="319732"/>
          </a:xfrm>
          <a:prstGeom prst="rect">
            <a:avLst/>
          </a:prstGeom>
        </p:spPr>
        <p:txBody>
          <a:bodyPr/>
          <a:lstStyle/>
          <a:p>
            <a:pPr algn="l"/>
            <a:r>
              <a:rPr lang="en-US"/>
              <a:t>@thorstenbutz</a:t>
            </a:r>
            <a:endParaRPr lang="en-US" dirty="0"/>
          </a:p>
        </p:txBody>
      </p:sp>
      <p:sp>
        <p:nvSpPr>
          <p:cNvPr id="4" name="TextBox 3">
            <a:extLst>
              <a:ext uri="{FF2B5EF4-FFF2-40B4-BE49-F238E27FC236}">
                <a16:creationId xmlns:a16="http://schemas.microsoft.com/office/drawing/2014/main" id="{CA39CE82-8ED4-4AC7-AC17-2B98597D0C97}"/>
              </a:ext>
            </a:extLst>
          </p:cNvPr>
          <p:cNvSpPr txBox="1"/>
          <p:nvPr/>
        </p:nvSpPr>
        <p:spPr>
          <a:xfrm>
            <a:off x="694481" y="1900372"/>
            <a:ext cx="10764456" cy="1569660"/>
          </a:xfrm>
          <a:prstGeom prst="rect">
            <a:avLst/>
          </a:prstGeom>
          <a:noFill/>
        </p:spPr>
        <p:txBody>
          <a:bodyPr wrap="square" rtlCol="0">
            <a:spAutoFit/>
          </a:bodyPr>
          <a:lstStyle/>
          <a:p>
            <a:pPr algn="ctr"/>
            <a:r>
              <a:rPr lang="en-US" sz="9600" b="1">
                <a:solidFill>
                  <a:srgbClr val="0F4C81"/>
                </a:solidFill>
                <a:latin typeface="Ostrich Sans Inline" panose="00000500000000000000" pitchFamily="50" charset="0"/>
                <a:cs typeface="Segoe UI" panose="020B0502040204020203" pitchFamily="34" charset="0"/>
              </a:rPr>
              <a:t>one more thing ..</a:t>
            </a:r>
            <a:endParaRPr lang="en-US" sz="9600" b="1" dirty="0">
              <a:solidFill>
                <a:srgbClr val="0F4C81"/>
              </a:solidFill>
              <a:latin typeface="Ostrich Sans Inline" panose="00000500000000000000" pitchFamily="50" charset="0"/>
              <a:cs typeface="Segoe UI" panose="020B0502040204020203" pitchFamily="34" charset="0"/>
            </a:endParaRPr>
          </a:p>
        </p:txBody>
      </p:sp>
    </p:spTree>
    <p:extLst>
      <p:ext uri="{BB962C8B-B14F-4D97-AF65-F5344CB8AC3E}">
        <p14:creationId xmlns:p14="http://schemas.microsoft.com/office/powerpoint/2010/main" val="284820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FC1BA9A-EA0F-4425-B6FE-0C4D3CD1712C}"/>
              </a:ext>
            </a:extLst>
          </p:cNvPr>
          <p:cNvSpPr>
            <a:spLocks noGrp="1"/>
          </p:cNvSpPr>
          <p:nvPr>
            <p:ph type="body" idx="1"/>
          </p:nvPr>
        </p:nvSpPr>
        <p:spPr>
          <a:xfrm>
            <a:off x="150471" y="165790"/>
            <a:ext cx="11887200" cy="6501709"/>
          </a:xfrm>
        </p:spPr>
        <p:txBody>
          <a:bodyPr>
            <a:noAutofit/>
          </a:bodyPr>
          <a:lstStyle/>
          <a:p>
            <a:endParaRPr lang="de-DE" sz="400" i="1">
              <a:solidFill>
                <a:srgbClr val="006400"/>
              </a:solidFill>
            </a:endParaRPr>
          </a:p>
          <a:p>
            <a:r>
              <a:rPr lang="de-DE" sz="1800" i="1">
                <a:solidFill>
                  <a:srgbClr val="006400"/>
                </a:solidFill>
              </a:rPr>
              <a:t># Pubs in the neighborhood of HCC (Hannover Congress Centrum)</a:t>
            </a:r>
            <a:endParaRPr lang="de-DE" sz="1800">
              <a:solidFill>
                <a:srgbClr val="333333"/>
              </a:solidFill>
            </a:endParaRPr>
          </a:p>
          <a:p>
            <a:r>
              <a:rPr lang="de-DE" sz="1800">
                <a:solidFill>
                  <a:srgbClr val="00008B"/>
                </a:solidFill>
              </a:rPr>
              <a:t>SELECT</a:t>
            </a:r>
            <a:r>
              <a:rPr lang="de-DE" sz="1800">
                <a:solidFill>
                  <a:srgbClr val="333333"/>
                </a:solidFill>
              </a:rPr>
              <a:t> </a:t>
            </a:r>
            <a:r>
              <a:rPr lang="de-DE" sz="1800">
                <a:solidFill>
                  <a:srgbClr val="800080"/>
                </a:solidFill>
              </a:rPr>
              <a:t>?place</a:t>
            </a:r>
            <a:r>
              <a:rPr lang="de-DE" sz="1800">
                <a:solidFill>
                  <a:srgbClr val="333333"/>
                </a:solidFill>
              </a:rPr>
              <a:t> </a:t>
            </a:r>
            <a:r>
              <a:rPr lang="de-DE" sz="1800">
                <a:solidFill>
                  <a:srgbClr val="800080"/>
                </a:solidFill>
              </a:rPr>
              <a:t>?placeLabel</a:t>
            </a:r>
            <a:r>
              <a:rPr lang="de-DE" sz="1800">
                <a:solidFill>
                  <a:srgbClr val="333333"/>
                </a:solidFill>
              </a:rPr>
              <a:t> </a:t>
            </a:r>
            <a:r>
              <a:rPr lang="de-DE" sz="1800">
                <a:solidFill>
                  <a:srgbClr val="800080"/>
                </a:solidFill>
              </a:rPr>
              <a:t>?location</a:t>
            </a:r>
            <a:r>
              <a:rPr lang="de-DE" sz="1800">
                <a:solidFill>
                  <a:srgbClr val="333333"/>
                </a:solidFill>
              </a:rPr>
              <a:t> </a:t>
            </a:r>
            <a:r>
              <a:rPr lang="de-DE" sz="1800">
                <a:solidFill>
                  <a:srgbClr val="800080"/>
                </a:solidFill>
              </a:rPr>
              <a:t>?distance</a:t>
            </a:r>
            <a:endParaRPr lang="de-DE" sz="1800">
              <a:solidFill>
                <a:srgbClr val="333333"/>
              </a:solidFill>
            </a:endParaRPr>
          </a:p>
          <a:p>
            <a:r>
              <a:rPr lang="de-DE" sz="1800">
                <a:solidFill>
                  <a:srgbClr val="00008B"/>
                </a:solidFill>
              </a:rPr>
              <a:t>WHERE</a:t>
            </a:r>
            <a:endParaRPr lang="de-DE" sz="1800">
              <a:solidFill>
                <a:srgbClr val="333333"/>
              </a:solidFill>
            </a:endParaRPr>
          </a:p>
          <a:p>
            <a:r>
              <a:rPr lang="de-DE" sz="1800">
                <a:solidFill>
                  <a:srgbClr val="333333"/>
                </a:solidFill>
              </a:rPr>
              <a:t>{</a:t>
            </a:r>
          </a:p>
          <a:p>
            <a:r>
              <a:rPr lang="de-DE" sz="1800">
                <a:solidFill>
                  <a:srgbClr val="333333"/>
                </a:solidFill>
              </a:rPr>
              <a:t>  </a:t>
            </a:r>
            <a:r>
              <a:rPr lang="de-DE" sz="1800">
                <a:solidFill>
                  <a:srgbClr val="00008B"/>
                </a:solidFill>
              </a:rPr>
              <a:t>SERVICE</a:t>
            </a:r>
            <a:r>
              <a:rPr lang="de-DE" sz="1800">
                <a:solidFill>
                  <a:srgbClr val="333333"/>
                </a:solidFill>
              </a:rPr>
              <a:t> </a:t>
            </a:r>
            <a:r>
              <a:rPr lang="de-DE" sz="1800">
                <a:solidFill>
                  <a:srgbClr val="00008B"/>
                </a:solidFill>
              </a:rPr>
              <a:t>wikibase:</a:t>
            </a:r>
            <a:r>
              <a:rPr lang="de-DE" sz="1800">
                <a:solidFill>
                  <a:srgbClr val="FF4500"/>
                </a:solidFill>
              </a:rPr>
              <a:t>label</a:t>
            </a:r>
            <a:r>
              <a:rPr lang="de-DE" sz="1800">
                <a:solidFill>
                  <a:srgbClr val="333333"/>
                </a:solidFill>
              </a:rPr>
              <a:t> {  </a:t>
            </a:r>
            <a:r>
              <a:rPr lang="de-DE" sz="1800">
                <a:solidFill>
                  <a:srgbClr val="00008B"/>
                </a:solidFill>
              </a:rPr>
              <a:t>bd:</a:t>
            </a:r>
            <a:r>
              <a:rPr lang="de-DE" sz="1800">
                <a:solidFill>
                  <a:srgbClr val="FF4500"/>
                </a:solidFill>
              </a:rPr>
              <a:t>serviceParam</a:t>
            </a:r>
            <a:r>
              <a:rPr lang="de-DE" sz="1800">
                <a:solidFill>
                  <a:srgbClr val="333333"/>
                </a:solidFill>
              </a:rPr>
              <a:t> </a:t>
            </a:r>
            <a:r>
              <a:rPr lang="de-DE" sz="1800">
                <a:solidFill>
                  <a:srgbClr val="00008B"/>
                </a:solidFill>
              </a:rPr>
              <a:t>wikibase:</a:t>
            </a:r>
            <a:r>
              <a:rPr lang="de-DE" sz="1800">
                <a:solidFill>
                  <a:srgbClr val="FF4500"/>
                </a:solidFill>
              </a:rPr>
              <a:t>language</a:t>
            </a:r>
            <a:r>
              <a:rPr lang="de-DE" sz="1800">
                <a:solidFill>
                  <a:srgbClr val="333333"/>
                </a:solidFill>
              </a:rPr>
              <a:t> </a:t>
            </a:r>
            <a:r>
              <a:rPr lang="de-DE" sz="1800">
                <a:solidFill>
                  <a:srgbClr val="000000"/>
                </a:solidFill>
              </a:rPr>
              <a:t>"</a:t>
            </a:r>
            <a:r>
              <a:rPr lang="de-DE" sz="1800">
                <a:solidFill>
                  <a:srgbClr val="8B0000"/>
                </a:solidFill>
              </a:rPr>
              <a:t>[AUTO_LANGUAGE],en</a:t>
            </a:r>
            <a:r>
              <a:rPr lang="de-DE" sz="1800">
                <a:solidFill>
                  <a:srgbClr val="000000"/>
                </a:solidFill>
              </a:rPr>
              <a:t>"</a:t>
            </a:r>
            <a:r>
              <a:rPr lang="de-DE" sz="1800">
                <a:solidFill>
                  <a:srgbClr val="333333"/>
                </a:solidFill>
              </a:rPr>
              <a:t> . }</a:t>
            </a:r>
          </a:p>
          <a:p>
            <a:r>
              <a:rPr lang="de-DE" sz="1800">
                <a:solidFill>
                  <a:srgbClr val="333333"/>
                </a:solidFill>
              </a:rPr>
              <a:t>  </a:t>
            </a:r>
            <a:r>
              <a:rPr lang="de-DE" sz="1800">
                <a:solidFill>
                  <a:srgbClr val="00008B"/>
                </a:solidFill>
              </a:rPr>
              <a:t>SERVICE</a:t>
            </a:r>
            <a:r>
              <a:rPr lang="de-DE" sz="1800">
                <a:solidFill>
                  <a:srgbClr val="333333"/>
                </a:solidFill>
              </a:rPr>
              <a:t> </a:t>
            </a:r>
            <a:r>
              <a:rPr lang="de-DE" sz="1800">
                <a:solidFill>
                  <a:srgbClr val="00008B"/>
                </a:solidFill>
              </a:rPr>
              <a:t>wikibase:</a:t>
            </a:r>
            <a:r>
              <a:rPr lang="de-DE" sz="1800">
                <a:solidFill>
                  <a:srgbClr val="FF4500"/>
                </a:solidFill>
              </a:rPr>
              <a:t>around</a:t>
            </a:r>
            <a:r>
              <a:rPr lang="de-DE" sz="1800">
                <a:solidFill>
                  <a:srgbClr val="333333"/>
                </a:solidFill>
              </a:rPr>
              <a:t> {</a:t>
            </a:r>
          </a:p>
          <a:p>
            <a:r>
              <a:rPr lang="de-DE" sz="1800">
                <a:solidFill>
                  <a:srgbClr val="333333"/>
                </a:solidFill>
              </a:rPr>
              <a:t>    </a:t>
            </a:r>
            <a:r>
              <a:rPr lang="de-DE" sz="1800">
                <a:solidFill>
                  <a:srgbClr val="800080"/>
                </a:solidFill>
              </a:rPr>
              <a:t>?place</a:t>
            </a:r>
            <a:r>
              <a:rPr lang="de-DE" sz="1800">
                <a:solidFill>
                  <a:srgbClr val="333333"/>
                </a:solidFill>
              </a:rPr>
              <a:t> </a:t>
            </a:r>
            <a:r>
              <a:rPr lang="de-DE" sz="1800">
                <a:solidFill>
                  <a:srgbClr val="00008B"/>
                </a:solidFill>
              </a:rPr>
              <a:t>wdt:</a:t>
            </a:r>
            <a:r>
              <a:rPr lang="de-DE" sz="1800">
                <a:solidFill>
                  <a:srgbClr val="FF4500"/>
                </a:solidFill>
              </a:rPr>
              <a:t>P625</a:t>
            </a:r>
            <a:r>
              <a:rPr lang="de-DE" sz="1800">
                <a:solidFill>
                  <a:srgbClr val="333333"/>
                </a:solidFill>
              </a:rPr>
              <a:t> </a:t>
            </a:r>
            <a:r>
              <a:rPr lang="de-DE" sz="1800">
                <a:solidFill>
                  <a:srgbClr val="800080"/>
                </a:solidFill>
              </a:rPr>
              <a:t>?location</a:t>
            </a:r>
            <a:r>
              <a:rPr lang="de-DE" sz="1800">
                <a:solidFill>
                  <a:srgbClr val="333333"/>
                </a:solidFill>
              </a:rPr>
              <a:t> .</a:t>
            </a:r>
          </a:p>
          <a:p>
            <a:r>
              <a:rPr lang="de-DE" sz="1800">
                <a:solidFill>
                  <a:srgbClr val="333333"/>
                </a:solidFill>
              </a:rPr>
              <a:t>    </a:t>
            </a:r>
            <a:r>
              <a:rPr lang="de-DE" sz="1800">
                <a:solidFill>
                  <a:srgbClr val="00008B"/>
                </a:solidFill>
              </a:rPr>
              <a:t>bd:</a:t>
            </a:r>
            <a:r>
              <a:rPr lang="de-DE" sz="1800">
                <a:solidFill>
                  <a:srgbClr val="FF4500"/>
                </a:solidFill>
              </a:rPr>
              <a:t>serviceParam</a:t>
            </a:r>
            <a:r>
              <a:rPr lang="de-DE" sz="1800">
                <a:solidFill>
                  <a:srgbClr val="333333"/>
                </a:solidFill>
              </a:rPr>
              <a:t> </a:t>
            </a:r>
            <a:r>
              <a:rPr lang="de-DE" sz="1800">
                <a:solidFill>
                  <a:srgbClr val="00008B"/>
                </a:solidFill>
              </a:rPr>
              <a:t>wikibase:</a:t>
            </a:r>
            <a:r>
              <a:rPr lang="de-DE" sz="1800">
                <a:solidFill>
                  <a:srgbClr val="FF4500"/>
                </a:solidFill>
              </a:rPr>
              <a:t>center</a:t>
            </a:r>
            <a:r>
              <a:rPr lang="de-DE" sz="1800">
                <a:solidFill>
                  <a:srgbClr val="333333"/>
                </a:solidFill>
              </a:rPr>
              <a:t> </a:t>
            </a:r>
            <a:r>
              <a:rPr lang="de-DE" sz="1800">
                <a:solidFill>
                  <a:srgbClr val="800080"/>
                </a:solidFill>
              </a:rPr>
              <a:t>?hccLocation</a:t>
            </a:r>
            <a:r>
              <a:rPr lang="de-DE" sz="1800">
                <a:solidFill>
                  <a:srgbClr val="333333"/>
                </a:solidFill>
              </a:rPr>
              <a:t> .</a:t>
            </a:r>
          </a:p>
          <a:p>
            <a:r>
              <a:rPr lang="de-DE" sz="1800">
                <a:solidFill>
                  <a:srgbClr val="333333"/>
                </a:solidFill>
              </a:rPr>
              <a:t>    </a:t>
            </a:r>
            <a:r>
              <a:rPr lang="de-DE" sz="1800">
                <a:solidFill>
                  <a:srgbClr val="00008B"/>
                </a:solidFill>
              </a:rPr>
              <a:t>bd:</a:t>
            </a:r>
            <a:r>
              <a:rPr lang="de-DE" sz="1800">
                <a:solidFill>
                  <a:srgbClr val="FF4500"/>
                </a:solidFill>
              </a:rPr>
              <a:t>serviceParam</a:t>
            </a:r>
            <a:r>
              <a:rPr lang="de-DE" sz="1800">
                <a:solidFill>
                  <a:srgbClr val="333333"/>
                </a:solidFill>
              </a:rPr>
              <a:t> </a:t>
            </a:r>
            <a:r>
              <a:rPr lang="de-DE" sz="1800">
                <a:solidFill>
                  <a:srgbClr val="00008B"/>
                </a:solidFill>
              </a:rPr>
              <a:t>wikibase:</a:t>
            </a:r>
            <a:r>
              <a:rPr lang="de-DE" sz="1800">
                <a:solidFill>
                  <a:srgbClr val="FF4500"/>
                </a:solidFill>
              </a:rPr>
              <a:t>radius</a:t>
            </a:r>
            <a:r>
              <a:rPr lang="de-DE" sz="1800">
                <a:solidFill>
                  <a:srgbClr val="333333"/>
                </a:solidFill>
              </a:rPr>
              <a:t> </a:t>
            </a:r>
            <a:r>
              <a:rPr lang="de-DE" sz="1800">
                <a:solidFill>
                  <a:srgbClr val="000000"/>
                </a:solidFill>
              </a:rPr>
              <a:t>"</a:t>
            </a:r>
            <a:r>
              <a:rPr lang="de-DE" sz="1800">
                <a:solidFill>
                  <a:srgbClr val="8B0000"/>
                </a:solidFill>
              </a:rPr>
              <a:t>5</a:t>
            </a:r>
            <a:r>
              <a:rPr lang="de-DE" sz="1800">
                <a:solidFill>
                  <a:srgbClr val="000000"/>
                </a:solidFill>
              </a:rPr>
              <a:t>"</a:t>
            </a:r>
            <a:r>
              <a:rPr lang="de-DE" sz="1800">
                <a:solidFill>
                  <a:srgbClr val="333333"/>
                </a:solidFill>
              </a:rPr>
              <a:t> .</a:t>
            </a:r>
          </a:p>
          <a:p>
            <a:r>
              <a:rPr lang="de-DE" sz="1800">
                <a:solidFill>
                  <a:srgbClr val="333333"/>
                </a:solidFill>
              </a:rPr>
              <a:t>    </a:t>
            </a:r>
            <a:r>
              <a:rPr lang="de-DE" sz="1800">
                <a:solidFill>
                  <a:srgbClr val="00008B"/>
                </a:solidFill>
              </a:rPr>
              <a:t>bd:</a:t>
            </a:r>
            <a:r>
              <a:rPr lang="de-DE" sz="1800">
                <a:solidFill>
                  <a:srgbClr val="FF4500"/>
                </a:solidFill>
              </a:rPr>
              <a:t>serviceParam</a:t>
            </a:r>
            <a:r>
              <a:rPr lang="de-DE" sz="1800">
                <a:solidFill>
                  <a:srgbClr val="333333"/>
                </a:solidFill>
              </a:rPr>
              <a:t> </a:t>
            </a:r>
            <a:r>
              <a:rPr lang="de-DE" sz="1800">
                <a:solidFill>
                  <a:srgbClr val="00008B"/>
                </a:solidFill>
              </a:rPr>
              <a:t>wikibase:</a:t>
            </a:r>
            <a:r>
              <a:rPr lang="de-DE" sz="1800">
                <a:solidFill>
                  <a:srgbClr val="FF4500"/>
                </a:solidFill>
              </a:rPr>
              <a:t>distance</a:t>
            </a:r>
            <a:r>
              <a:rPr lang="de-DE" sz="1800">
                <a:solidFill>
                  <a:srgbClr val="333333"/>
                </a:solidFill>
              </a:rPr>
              <a:t> </a:t>
            </a:r>
            <a:r>
              <a:rPr lang="de-DE" sz="1800">
                <a:solidFill>
                  <a:srgbClr val="800080"/>
                </a:solidFill>
              </a:rPr>
              <a:t>?distance</a:t>
            </a:r>
            <a:r>
              <a:rPr lang="de-DE" sz="1800">
                <a:solidFill>
                  <a:srgbClr val="333333"/>
                </a:solidFill>
              </a:rPr>
              <a:t>.</a:t>
            </a:r>
          </a:p>
          <a:p>
            <a:r>
              <a:rPr lang="de-DE" sz="1800">
                <a:solidFill>
                  <a:srgbClr val="333333"/>
                </a:solidFill>
              </a:rPr>
              <a:t>  }</a:t>
            </a:r>
          </a:p>
          <a:p>
            <a:r>
              <a:rPr lang="de-DE" sz="1800">
                <a:solidFill>
                  <a:srgbClr val="333333"/>
                </a:solidFill>
              </a:rPr>
              <a:t>  </a:t>
            </a:r>
            <a:r>
              <a:rPr lang="de-DE" sz="1800" i="1">
                <a:solidFill>
                  <a:srgbClr val="006400"/>
                </a:solidFill>
              </a:rPr>
              <a:t># HCC coordinates</a:t>
            </a:r>
            <a:endParaRPr lang="de-DE" sz="1800">
              <a:solidFill>
                <a:srgbClr val="333333"/>
              </a:solidFill>
            </a:endParaRPr>
          </a:p>
          <a:p>
            <a:r>
              <a:rPr lang="de-DE" sz="1800">
                <a:solidFill>
                  <a:srgbClr val="333333"/>
                </a:solidFill>
              </a:rPr>
              <a:t>  </a:t>
            </a:r>
            <a:r>
              <a:rPr lang="de-DE" sz="1800">
                <a:solidFill>
                  <a:srgbClr val="00008B"/>
                </a:solidFill>
              </a:rPr>
              <a:t>wd:</a:t>
            </a:r>
            <a:r>
              <a:rPr lang="de-DE" sz="1800">
                <a:solidFill>
                  <a:srgbClr val="FF4500"/>
                </a:solidFill>
              </a:rPr>
              <a:t>Q1576239</a:t>
            </a:r>
            <a:r>
              <a:rPr lang="de-DE" sz="1800">
                <a:solidFill>
                  <a:srgbClr val="333333"/>
                </a:solidFill>
              </a:rPr>
              <a:t> </a:t>
            </a:r>
            <a:r>
              <a:rPr lang="de-DE" sz="1800">
                <a:solidFill>
                  <a:srgbClr val="00008B"/>
                </a:solidFill>
              </a:rPr>
              <a:t>wdt:</a:t>
            </a:r>
            <a:r>
              <a:rPr lang="de-DE" sz="1800">
                <a:solidFill>
                  <a:srgbClr val="FF4500"/>
                </a:solidFill>
              </a:rPr>
              <a:t>P625</a:t>
            </a:r>
            <a:r>
              <a:rPr lang="de-DE" sz="1800">
                <a:solidFill>
                  <a:srgbClr val="333333"/>
                </a:solidFill>
              </a:rPr>
              <a:t> </a:t>
            </a:r>
            <a:r>
              <a:rPr lang="de-DE" sz="1800">
                <a:solidFill>
                  <a:srgbClr val="800080"/>
                </a:solidFill>
              </a:rPr>
              <a:t>?hccLocation</a:t>
            </a:r>
            <a:r>
              <a:rPr lang="de-DE" sz="1800">
                <a:solidFill>
                  <a:srgbClr val="333333"/>
                </a:solidFill>
              </a:rPr>
              <a:t> .  </a:t>
            </a:r>
          </a:p>
          <a:p>
            <a:r>
              <a:rPr lang="de-DE" sz="1800">
                <a:solidFill>
                  <a:srgbClr val="333333"/>
                </a:solidFill>
              </a:rPr>
              <a:t>  </a:t>
            </a:r>
            <a:r>
              <a:rPr lang="de-DE" sz="1800" i="1">
                <a:solidFill>
                  <a:srgbClr val="006400"/>
                </a:solidFill>
              </a:rPr>
              <a:t># Q5307737: "drinking establishment"</a:t>
            </a:r>
            <a:endParaRPr lang="de-DE" sz="1800">
              <a:solidFill>
                <a:srgbClr val="333333"/>
              </a:solidFill>
            </a:endParaRPr>
          </a:p>
          <a:p>
            <a:r>
              <a:rPr lang="de-DE" sz="1800">
                <a:solidFill>
                  <a:srgbClr val="333333"/>
                </a:solidFill>
              </a:rPr>
              <a:t>  </a:t>
            </a:r>
            <a:r>
              <a:rPr lang="de-DE" sz="1800">
                <a:solidFill>
                  <a:srgbClr val="00008B"/>
                </a:solidFill>
              </a:rPr>
              <a:t>FILTER</a:t>
            </a:r>
            <a:r>
              <a:rPr lang="de-DE" sz="1800">
                <a:solidFill>
                  <a:srgbClr val="333333"/>
                </a:solidFill>
              </a:rPr>
              <a:t> </a:t>
            </a:r>
            <a:r>
              <a:rPr lang="de-DE" sz="1800">
                <a:solidFill>
                  <a:srgbClr val="00008B"/>
                </a:solidFill>
              </a:rPr>
              <a:t>EXISTS</a:t>
            </a:r>
            <a:r>
              <a:rPr lang="de-DE" sz="1800">
                <a:solidFill>
                  <a:srgbClr val="333333"/>
                </a:solidFill>
              </a:rPr>
              <a:t> { </a:t>
            </a:r>
            <a:r>
              <a:rPr lang="de-DE" sz="1800">
                <a:solidFill>
                  <a:srgbClr val="800080"/>
                </a:solidFill>
              </a:rPr>
              <a:t>?place</a:t>
            </a:r>
            <a:r>
              <a:rPr lang="de-DE" sz="1800">
                <a:solidFill>
                  <a:srgbClr val="333333"/>
                </a:solidFill>
              </a:rPr>
              <a:t> </a:t>
            </a:r>
            <a:r>
              <a:rPr lang="de-DE" sz="1800">
                <a:solidFill>
                  <a:srgbClr val="00008B"/>
                </a:solidFill>
              </a:rPr>
              <a:t>wdt:</a:t>
            </a:r>
            <a:r>
              <a:rPr lang="de-DE" sz="1800">
                <a:solidFill>
                  <a:srgbClr val="FF4500"/>
                </a:solidFill>
              </a:rPr>
              <a:t>P31</a:t>
            </a:r>
            <a:r>
              <a:rPr lang="de-DE" sz="1800">
                <a:solidFill>
                  <a:srgbClr val="7A3E9D"/>
                </a:solidFill>
              </a:rPr>
              <a:t>/</a:t>
            </a:r>
            <a:r>
              <a:rPr lang="de-DE" sz="1800">
                <a:solidFill>
                  <a:srgbClr val="00008B"/>
                </a:solidFill>
              </a:rPr>
              <a:t>wdt:</a:t>
            </a:r>
            <a:r>
              <a:rPr lang="de-DE" sz="1800">
                <a:solidFill>
                  <a:srgbClr val="FF4500"/>
                </a:solidFill>
              </a:rPr>
              <a:t>P279</a:t>
            </a:r>
            <a:r>
              <a:rPr lang="de-DE" sz="1800">
                <a:solidFill>
                  <a:srgbClr val="7A3E9D"/>
                </a:solidFill>
              </a:rPr>
              <a:t>*</a:t>
            </a:r>
            <a:r>
              <a:rPr lang="de-DE" sz="1800">
                <a:solidFill>
                  <a:srgbClr val="333333"/>
                </a:solidFill>
              </a:rPr>
              <a:t> </a:t>
            </a:r>
            <a:r>
              <a:rPr lang="de-DE" sz="1800">
                <a:solidFill>
                  <a:srgbClr val="00008B"/>
                </a:solidFill>
              </a:rPr>
              <a:t>wd:</a:t>
            </a:r>
            <a:r>
              <a:rPr lang="de-DE" sz="1800">
                <a:solidFill>
                  <a:srgbClr val="FF4500"/>
                </a:solidFill>
              </a:rPr>
              <a:t>Q5307737</a:t>
            </a:r>
            <a:r>
              <a:rPr lang="de-DE" sz="1800">
                <a:solidFill>
                  <a:srgbClr val="333333"/>
                </a:solidFill>
              </a:rPr>
              <a:t> } .   </a:t>
            </a:r>
          </a:p>
          <a:p>
            <a:r>
              <a:rPr lang="de-DE" sz="1800">
                <a:solidFill>
                  <a:srgbClr val="333333"/>
                </a:solidFill>
              </a:rPr>
              <a:t>}</a:t>
            </a:r>
          </a:p>
          <a:p>
            <a:r>
              <a:rPr lang="de-DE" sz="1800">
                <a:solidFill>
                  <a:srgbClr val="00008B"/>
                </a:solidFill>
              </a:rPr>
              <a:t>ORDER</a:t>
            </a:r>
            <a:r>
              <a:rPr lang="de-DE" sz="1800">
                <a:solidFill>
                  <a:srgbClr val="333333"/>
                </a:solidFill>
              </a:rPr>
              <a:t> </a:t>
            </a:r>
            <a:r>
              <a:rPr lang="de-DE" sz="1800">
                <a:solidFill>
                  <a:srgbClr val="00008B"/>
                </a:solidFill>
              </a:rPr>
              <a:t>BY</a:t>
            </a:r>
            <a:r>
              <a:rPr lang="de-DE" sz="1800">
                <a:solidFill>
                  <a:srgbClr val="333333"/>
                </a:solidFill>
              </a:rPr>
              <a:t> </a:t>
            </a:r>
            <a:r>
              <a:rPr lang="de-DE" sz="1800">
                <a:solidFill>
                  <a:srgbClr val="0000FF"/>
                </a:solidFill>
              </a:rPr>
              <a:t>ASC</a:t>
            </a:r>
            <a:r>
              <a:rPr lang="de-DE" sz="1800">
                <a:solidFill>
                  <a:srgbClr val="333333"/>
                </a:solidFill>
              </a:rPr>
              <a:t>(</a:t>
            </a:r>
            <a:r>
              <a:rPr lang="de-DE" sz="1800">
                <a:solidFill>
                  <a:srgbClr val="800080"/>
                </a:solidFill>
              </a:rPr>
              <a:t>?distance)</a:t>
            </a:r>
            <a:endParaRPr lang="de-DE" sz="1800">
              <a:solidFill>
                <a:srgbClr val="333333"/>
              </a:solidFill>
            </a:endParaRPr>
          </a:p>
        </p:txBody>
      </p:sp>
    </p:spTree>
    <p:extLst>
      <p:ext uri="{BB962C8B-B14F-4D97-AF65-F5344CB8AC3E}">
        <p14:creationId xmlns:p14="http://schemas.microsoft.com/office/powerpoint/2010/main" val="40295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25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05F39C-4AA0-4044-BDA5-15C6FA7A6E1E}"/>
              </a:ext>
            </a:extLst>
          </p:cNvPr>
          <p:cNvSpPr>
            <a:spLocks noGrp="1"/>
          </p:cNvSpPr>
          <p:nvPr>
            <p:ph type="title"/>
          </p:nvPr>
        </p:nvSpPr>
        <p:spPr/>
        <p:txBody>
          <a:bodyPr/>
          <a:lstStyle/>
          <a:p>
            <a:r>
              <a:rPr lang="sr-Latn-RS" dirty="0"/>
              <a:t>a</a:t>
            </a:r>
            <a:r>
              <a:rPr lang="en-US" dirty="0"/>
              <a:t>bout</a:t>
            </a:r>
            <a:r>
              <a:rPr lang="sr-Latn-RS" dirty="0"/>
              <a:t>_Speaker</a:t>
            </a:r>
            <a:endParaRPr lang="en-US" dirty="0"/>
          </a:p>
        </p:txBody>
      </p:sp>
      <p:sp>
        <p:nvSpPr>
          <p:cNvPr id="4" name="Content Placeholder 3">
            <a:extLst>
              <a:ext uri="{FF2B5EF4-FFF2-40B4-BE49-F238E27FC236}">
                <a16:creationId xmlns:a16="http://schemas.microsoft.com/office/drawing/2014/main" id="{774F3289-CF28-4B5F-A303-11730BFBF1C4}"/>
              </a:ext>
            </a:extLst>
          </p:cNvPr>
          <p:cNvSpPr>
            <a:spLocks noGrp="1"/>
          </p:cNvSpPr>
          <p:nvPr>
            <p:ph idx="1"/>
          </p:nvPr>
        </p:nvSpPr>
        <p:spPr/>
        <p:txBody>
          <a:bodyPr/>
          <a:lstStyle/>
          <a:p>
            <a:r>
              <a:rPr lang="de-DE">
                <a:solidFill>
                  <a:srgbClr val="000000"/>
                </a:solidFill>
                <a:latin typeface="Consolas" panose="020B0609020204030204" pitchFamily="49" charset="0"/>
              </a:rPr>
              <a:t>{</a:t>
            </a:r>
            <a:endParaRPr lang="de-DE">
              <a:solidFill>
                <a:srgbClr val="333333"/>
              </a:solidFill>
              <a:latin typeface="Consolas" panose="020B0609020204030204" pitchFamily="49" charset="0"/>
            </a:endParaRPr>
          </a:p>
          <a:p>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00008B"/>
                </a:solidFill>
                <a:latin typeface="Consolas" panose="020B0609020204030204" pitchFamily="49" charset="0"/>
              </a:rPr>
              <a:t>Speaker</a:t>
            </a:r>
            <a:r>
              <a:rPr lang="de-DE">
                <a:solidFill>
                  <a:srgbClr val="000000"/>
                </a:solidFill>
                <a:latin typeface="Consolas" panose="020B0609020204030204" pitchFamily="49" charset="0"/>
              </a:rPr>
              <a:t>":</a:t>
            </a:r>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8B0000"/>
                </a:solidFill>
                <a:latin typeface="Consolas" panose="020B0609020204030204" pitchFamily="49" charset="0"/>
              </a:rPr>
              <a:t>Thorsten Butz</a:t>
            </a:r>
            <a:r>
              <a:rPr lang="de-DE">
                <a:solidFill>
                  <a:srgbClr val="000000"/>
                </a:solidFill>
                <a:latin typeface="Consolas" panose="020B0609020204030204" pitchFamily="49" charset="0"/>
              </a:rPr>
              <a:t>",</a:t>
            </a:r>
            <a:endParaRPr lang="de-DE">
              <a:solidFill>
                <a:srgbClr val="333333"/>
              </a:solidFill>
              <a:latin typeface="Consolas" panose="020B0609020204030204" pitchFamily="49" charset="0"/>
            </a:endParaRPr>
          </a:p>
          <a:p>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00008B"/>
                </a:solidFill>
                <a:latin typeface="Consolas" panose="020B0609020204030204" pitchFamily="49" charset="0"/>
              </a:rPr>
              <a:t>Uri</a:t>
            </a:r>
            <a:r>
              <a:rPr lang="de-DE">
                <a:solidFill>
                  <a:srgbClr val="000000"/>
                </a:solidFill>
                <a:latin typeface="Consolas" panose="020B0609020204030204" pitchFamily="49" charset="0"/>
              </a:rPr>
              <a:t>"</a:t>
            </a:r>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8B0000"/>
                </a:solidFill>
                <a:latin typeface="Consolas" panose="020B0609020204030204" pitchFamily="49" charset="0"/>
              </a:rPr>
              <a:t>thorsten-butz.de</a:t>
            </a:r>
            <a:r>
              <a:rPr lang="de-DE">
                <a:solidFill>
                  <a:srgbClr val="000000"/>
                </a:solidFill>
                <a:latin typeface="Consolas" panose="020B0609020204030204" pitchFamily="49" charset="0"/>
              </a:rPr>
              <a:t>",</a:t>
            </a:r>
            <a:endParaRPr lang="de-DE">
              <a:solidFill>
                <a:srgbClr val="333333"/>
              </a:solidFill>
              <a:latin typeface="Consolas" panose="020B0609020204030204" pitchFamily="49" charset="0"/>
            </a:endParaRPr>
          </a:p>
          <a:p>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00008B"/>
                </a:solidFill>
                <a:latin typeface="Consolas" panose="020B0609020204030204" pitchFamily="49" charset="0"/>
              </a:rPr>
              <a:t>Twitter</a:t>
            </a:r>
            <a:r>
              <a:rPr lang="de-DE">
                <a:solidFill>
                  <a:srgbClr val="000000"/>
                </a:solidFill>
                <a:latin typeface="Consolas" panose="020B0609020204030204" pitchFamily="49" charset="0"/>
              </a:rPr>
              <a:t>":</a:t>
            </a:r>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en-DE">
                <a:solidFill>
                  <a:srgbClr val="8B0000"/>
                </a:solidFill>
                <a:latin typeface="Consolas" panose="020B0609020204030204" pitchFamily="49" charset="0"/>
              </a:rPr>
              <a:t>@</a:t>
            </a:r>
            <a:r>
              <a:rPr lang="de-DE">
                <a:solidFill>
                  <a:srgbClr val="8B0000"/>
                </a:solidFill>
                <a:latin typeface="Consolas" panose="020B0609020204030204" pitchFamily="49" charset="0"/>
              </a:rPr>
              <a:t>thorstenbutz</a:t>
            </a:r>
            <a:r>
              <a:rPr lang="de-DE">
                <a:solidFill>
                  <a:srgbClr val="000000"/>
                </a:solidFill>
                <a:latin typeface="Consolas" panose="020B0609020204030204" pitchFamily="49" charset="0"/>
              </a:rPr>
              <a:t>",</a:t>
            </a:r>
            <a:endParaRPr lang="de-DE">
              <a:solidFill>
                <a:srgbClr val="333333"/>
              </a:solidFill>
              <a:latin typeface="Consolas" panose="020B0609020204030204" pitchFamily="49" charset="0"/>
            </a:endParaRPr>
          </a:p>
          <a:p>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00008B"/>
                </a:solidFill>
                <a:latin typeface="Consolas" panose="020B0609020204030204" pitchFamily="49" charset="0"/>
              </a:rPr>
              <a:t>Podcast</a:t>
            </a:r>
            <a:r>
              <a:rPr lang="de-DE">
                <a:solidFill>
                  <a:srgbClr val="000000"/>
                </a:solidFill>
                <a:latin typeface="Consolas" panose="020B0609020204030204" pitchFamily="49" charset="0"/>
              </a:rPr>
              <a:t>":</a:t>
            </a:r>
            <a:r>
              <a:rPr lang="de-DE">
                <a:solidFill>
                  <a:srgbClr val="333333"/>
                </a:solidFill>
                <a:latin typeface="Consolas" panose="020B0609020204030204" pitchFamily="49" charset="0"/>
              </a:rPr>
              <a:t> </a:t>
            </a:r>
            <a:r>
              <a:rPr lang="de-DE">
                <a:solidFill>
                  <a:srgbClr val="000000"/>
                </a:solidFill>
                <a:latin typeface="Consolas" panose="020B0609020204030204" pitchFamily="49" charset="0"/>
              </a:rPr>
              <a:t>"</a:t>
            </a:r>
            <a:r>
              <a:rPr lang="de-DE">
                <a:solidFill>
                  <a:srgbClr val="8B0000"/>
                </a:solidFill>
                <a:latin typeface="Consolas" panose="020B0609020204030204" pitchFamily="49" charset="0"/>
              </a:rPr>
              <a:t>slidingwindows.de</a:t>
            </a:r>
            <a:r>
              <a:rPr lang="de-DE">
                <a:solidFill>
                  <a:srgbClr val="000000"/>
                </a:solidFill>
                <a:latin typeface="Consolas" panose="020B0609020204030204" pitchFamily="49" charset="0"/>
              </a:rPr>
              <a:t>"</a:t>
            </a:r>
            <a:endParaRPr lang="de-DE">
              <a:solidFill>
                <a:srgbClr val="333333"/>
              </a:solidFill>
              <a:latin typeface="Consolas" panose="020B0609020204030204" pitchFamily="49" charset="0"/>
            </a:endParaRPr>
          </a:p>
          <a:p>
            <a:r>
              <a:rPr lang="de-DE">
                <a:solidFill>
                  <a:srgbClr val="000000"/>
                </a:solidFill>
                <a:latin typeface="Consolas" panose="020B0609020204030204" pitchFamily="49" charset="0"/>
              </a:rPr>
              <a:t>}</a:t>
            </a:r>
            <a:endParaRPr lang="de-DE">
              <a:solidFill>
                <a:srgbClr val="333333"/>
              </a:solidFill>
              <a:latin typeface="Consolas" panose="020B0609020204030204" pitchFamily="49" charset="0"/>
            </a:endParaRPr>
          </a:p>
        </p:txBody>
      </p:sp>
      <p:sp>
        <p:nvSpPr>
          <p:cNvPr id="5" name="Footer Placeholder 4">
            <a:extLst>
              <a:ext uri="{FF2B5EF4-FFF2-40B4-BE49-F238E27FC236}">
                <a16:creationId xmlns:a16="http://schemas.microsoft.com/office/drawing/2014/main" id="{BA7E7801-A04A-4494-8FB6-E872AAE1B38A}"/>
              </a:ext>
            </a:extLst>
          </p:cNvPr>
          <p:cNvSpPr>
            <a:spLocks noGrp="1"/>
          </p:cNvSpPr>
          <p:nvPr>
            <p:ph type="ftr" sz="quarter" idx="11"/>
          </p:nvPr>
        </p:nvSpPr>
        <p:spPr/>
        <p:txBody>
          <a:bodyPr/>
          <a:lstStyle/>
          <a:p>
            <a:r>
              <a:rPr lang="en-US"/>
              <a:t>@thorstenbutz</a:t>
            </a:r>
            <a:endParaRPr lang="en-US" dirty="0"/>
          </a:p>
        </p:txBody>
      </p:sp>
    </p:spTree>
    <p:extLst>
      <p:ext uri="{BB962C8B-B14F-4D97-AF65-F5344CB8AC3E}">
        <p14:creationId xmlns:p14="http://schemas.microsoft.com/office/powerpoint/2010/main" val="1840938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60212F-4F13-434B-8885-B617C6A6F726}"/>
              </a:ext>
            </a:extLst>
          </p:cNvPr>
          <p:cNvSpPr>
            <a:spLocks noGrp="1"/>
          </p:cNvSpPr>
          <p:nvPr>
            <p:ph type="ftr" sz="quarter" idx="11"/>
          </p:nvPr>
        </p:nvSpPr>
        <p:spPr/>
        <p:txBody>
          <a:bodyPr/>
          <a:lstStyle/>
          <a:p>
            <a:r>
              <a:rPr lang="en-US"/>
              <a:t>@thorstenbutz</a:t>
            </a:r>
            <a:endParaRPr lang="en-US" dirty="0"/>
          </a:p>
        </p:txBody>
      </p:sp>
    </p:spTree>
    <p:extLst>
      <p:ext uri="{BB962C8B-B14F-4D97-AF65-F5344CB8AC3E}">
        <p14:creationId xmlns:p14="http://schemas.microsoft.com/office/powerpoint/2010/main" val="344561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CBCAF4-7DF1-4457-9D0A-00D4AA04D949}"/>
              </a:ext>
            </a:extLst>
          </p:cNvPr>
          <p:cNvSpPr>
            <a:spLocks noGrp="1"/>
          </p:cNvSpPr>
          <p:nvPr>
            <p:ph type="ftr" sz="quarter" idx="11"/>
          </p:nvPr>
        </p:nvSpPr>
        <p:spPr/>
        <p:txBody>
          <a:bodyPr/>
          <a:lstStyle/>
          <a:p>
            <a:r>
              <a:rPr lang="en-US"/>
              <a:t>@thorstenbutz</a:t>
            </a:r>
            <a:endParaRPr lang="en-US" dirty="0"/>
          </a:p>
        </p:txBody>
      </p:sp>
      <p:pic>
        <p:nvPicPr>
          <p:cNvPr id="3" name="Picture 2">
            <a:extLst>
              <a:ext uri="{FF2B5EF4-FFF2-40B4-BE49-F238E27FC236}">
                <a16:creationId xmlns:a16="http://schemas.microsoft.com/office/drawing/2014/main" id="{ED1F0D00-13E8-4D89-BC19-17A3633D7481}"/>
              </a:ext>
            </a:extLst>
          </p:cNvPr>
          <p:cNvPicPr>
            <a:picLocks noChangeAspect="1"/>
          </p:cNvPicPr>
          <p:nvPr/>
        </p:nvPicPr>
        <p:blipFill>
          <a:blip r:embed="rId3"/>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93A5BCA-3DDA-4C15-9CFF-CAEC7B903E4D}"/>
              </a:ext>
            </a:extLst>
          </p:cNvPr>
          <p:cNvSpPr txBox="1"/>
          <p:nvPr/>
        </p:nvSpPr>
        <p:spPr>
          <a:xfrm>
            <a:off x="2943594" y="5804672"/>
            <a:ext cx="6508414" cy="461665"/>
          </a:xfrm>
          <a:prstGeom prst="rect">
            <a:avLst/>
          </a:prstGeom>
          <a:noFill/>
        </p:spPr>
        <p:txBody>
          <a:bodyPr wrap="square" rtlCol="0">
            <a:spAutoFit/>
          </a:bodyPr>
          <a:lstStyle/>
          <a:p>
            <a:pPr algn="ctr"/>
            <a:r>
              <a:rPr lang="de-DE" sz="2400" dirty="0">
                <a:latin typeface="Ostrich Sans" panose="020B0604020202020204" pitchFamily="50" charset="0"/>
              </a:rPr>
              <a:t>Delegate sign-up opens November 2020 at https://psconf.eu</a:t>
            </a:r>
          </a:p>
        </p:txBody>
      </p:sp>
    </p:spTree>
    <p:extLst>
      <p:ext uri="{BB962C8B-B14F-4D97-AF65-F5344CB8AC3E}">
        <p14:creationId xmlns:p14="http://schemas.microsoft.com/office/powerpoint/2010/main" val="4040660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4443F-4697-423A-A37A-F19C11DBABA3}"/>
              </a:ext>
            </a:extLst>
          </p:cNvPr>
          <p:cNvSpPr>
            <a:spLocks noGrp="1"/>
          </p:cNvSpPr>
          <p:nvPr>
            <p:ph type="title"/>
          </p:nvPr>
        </p:nvSpPr>
        <p:spPr/>
        <p:txBody>
          <a:bodyPr/>
          <a:lstStyle/>
          <a:p>
            <a:r>
              <a:rPr lang="de-DE"/>
              <a:t>g</a:t>
            </a:r>
            <a:r>
              <a:rPr lang="en-DE"/>
              <a:t>e</a:t>
            </a:r>
            <a:r>
              <a:rPr lang="de-DE"/>
              <a:t>t</a:t>
            </a:r>
            <a:r>
              <a:rPr lang="en-DE"/>
              <a:t>-</a:t>
            </a:r>
            <a:r>
              <a:rPr lang="de-DE"/>
              <a:t>h</a:t>
            </a:r>
            <a:r>
              <a:rPr lang="en-DE"/>
              <a:t>e</a:t>
            </a:r>
            <a:r>
              <a:rPr lang="de-DE"/>
              <a:t>l</a:t>
            </a:r>
            <a:r>
              <a:rPr lang="en-DE"/>
              <a:t>p </a:t>
            </a:r>
            <a:r>
              <a:rPr lang="de-DE"/>
              <a:t>a</a:t>
            </a:r>
            <a:r>
              <a:rPr lang="en-DE"/>
              <a:t>b</a:t>
            </a:r>
            <a:r>
              <a:rPr lang="de-DE"/>
              <a:t>o</a:t>
            </a:r>
            <a:r>
              <a:rPr lang="en-DE"/>
              <a:t>u</a:t>
            </a:r>
            <a:r>
              <a:rPr lang="de-DE"/>
              <a:t>t</a:t>
            </a:r>
            <a:r>
              <a:rPr lang="en-DE"/>
              <a:t>_wikidata</a:t>
            </a:r>
            <a:endParaRPr lang="de-DE"/>
          </a:p>
        </p:txBody>
      </p:sp>
      <p:sp>
        <p:nvSpPr>
          <p:cNvPr id="3" name="Inhaltsplatzhalter 2">
            <a:extLst>
              <a:ext uri="{FF2B5EF4-FFF2-40B4-BE49-F238E27FC236}">
                <a16:creationId xmlns:a16="http://schemas.microsoft.com/office/drawing/2014/main" id="{150F1CD1-41B2-4F19-8504-9F363E16C440}"/>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34D2F38D-2608-44FA-B746-CDA7608CAA3B}"/>
              </a:ext>
            </a:extLst>
          </p:cNvPr>
          <p:cNvSpPr>
            <a:spLocks noGrp="1"/>
          </p:cNvSpPr>
          <p:nvPr>
            <p:ph type="ftr" sz="quarter" idx="11"/>
          </p:nvPr>
        </p:nvSpPr>
        <p:spPr/>
        <p:txBody>
          <a:bodyPr/>
          <a:lstStyle/>
          <a:p>
            <a:r>
              <a:rPr lang="en-US"/>
              <a:t>@thorstenbutz</a:t>
            </a:r>
            <a:endParaRPr lang="en-US" dirty="0"/>
          </a:p>
        </p:txBody>
      </p:sp>
      <p:pic>
        <p:nvPicPr>
          <p:cNvPr id="6" name="Grafik 5">
            <a:extLst>
              <a:ext uri="{FF2B5EF4-FFF2-40B4-BE49-F238E27FC236}">
                <a16:creationId xmlns:a16="http://schemas.microsoft.com/office/drawing/2014/main" id="{08D83EB0-D689-49C6-B337-FA047AD375E3}"/>
              </a:ext>
            </a:extLst>
          </p:cNvPr>
          <p:cNvPicPr>
            <a:picLocks noChangeAspect="1"/>
          </p:cNvPicPr>
          <p:nvPr/>
        </p:nvPicPr>
        <p:blipFill>
          <a:blip r:embed="rId3"/>
          <a:stretch>
            <a:fillRect/>
          </a:stretch>
        </p:blipFill>
        <p:spPr>
          <a:xfrm>
            <a:off x="838201" y="1314676"/>
            <a:ext cx="8000999" cy="4906168"/>
          </a:xfrm>
          <a:prstGeom prst="rect">
            <a:avLst/>
          </a:prstGeom>
        </p:spPr>
      </p:pic>
      <p:pic>
        <p:nvPicPr>
          <p:cNvPr id="7" name="Grafik 6">
            <a:extLst>
              <a:ext uri="{FF2B5EF4-FFF2-40B4-BE49-F238E27FC236}">
                <a16:creationId xmlns:a16="http://schemas.microsoft.com/office/drawing/2014/main" id="{FE073562-B7FC-4E28-9D19-91FACA7AC56D}"/>
              </a:ext>
            </a:extLst>
          </p:cNvPr>
          <p:cNvPicPr>
            <a:picLocks noChangeAspect="1"/>
          </p:cNvPicPr>
          <p:nvPr/>
        </p:nvPicPr>
        <p:blipFill>
          <a:blip r:embed="rId4"/>
          <a:stretch>
            <a:fillRect/>
          </a:stretch>
        </p:blipFill>
        <p:spPr>
          <a:xfrm>
            <a:off x="4031342" y="1787240"/>
            <a:ext cx="8000999" cy="4906168"/>
          </a:xfrm>
          <a:prstGeom prst="rect">
            <a:avLst/>
          </a:prstGeom>
        </p:spPr>
      </p:pic>
      <p:sp>
        <p:nvSpPr>
          <p:cNvPr id="8" name="Ellipse 7">
            <a:extLst>
              <a:ext uri="{FF2B5EF4-FFF2-40B4-BE49-F238E27FC236}">
                <a16:creationId xmlns:a16="http://schemas.microsoft.com/office/drawing/2014/main" id="{6C39A749-94E0-4DDA-9B7A-CEFA343B8AEA}"/>
              </a:ext>
            </a:extLst>
          </p:cNvPr>
          <p:cNvSpPr/>
          <p:nvPr/>
        </p:nvSpPr>
        <p:spPr>
          <a:xfrm>
            <a:off x="6634242" y="3495675"/>
            <a:ext cx="609520" cy="323672"/>
          </a:xfrm>
          <a:prstGeom prst="ellipse">
            <a:avLst/>
          </a:prstGeom>
          <a:solidFill>
            <a:srgbClr val="FF6456">
              <a:alpha val="10000"/>
            </a:srgbClr>
          </a:solidFill>
          <a:ln w="38100">
            <a:solidFill>
              <a:srgbClr val="FF645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5457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D52E01B-C105-460F-942A-7CAC788BDB6D}"/>
              </a:ext>
            </a:extLst>
          </p:cNvPr>
          <p:cNvSpPr>
            <a:spLocks noGrp="1"/>
          </p:cNvSpPr>
          <p:nvPr>
            <p:ph type="body" idx="1"/>
          </p:nvPr>
        </p:nvSpPr>
        <p:spPr>
          <a:xfrm>
            <a:off x="150471" y="165790"/>
            <a:ext cx="11887200" cy="6161295"/>
          </a:xfrm>
        </p:spPr>
        <p:txBody>
          <a:bodyPr>
            <a:normAutofit/>
          </a:bodyPr>
          <a:lstStyle/>
          <a:p>
            <a:endParaRPr lang="en-DE" sz="500" i="1">
              <a:solidFill>
                <a:srgbClr val="006400"/>
              </a:solidFill>
            </a:endParaRPr>
          </a:p>
          <a:p>
            <a:r>
              <a:rPr lang="de-DE" sz="1800" i="1">
                <a:solidFill>
                  <a:srgbClr val="006400"/>
                </a:solidFill>
              </a:rPr>
              <a:t># Searching for someone like Ada ...</a:t>
            </a:r>
            <a:endParaRPr lang="de-DE" sz="1800">
              <a:solidFill>
                <a:srgbClr val="333333"/>
              </a:solidFill>
            </a:endParaRPr>
          </a:p>
          <a:p>
            <a:r>
              <a:rPr lang="de-DE" sz="1800">
                <a:solidFill>
                  <a:srgbClr val="00008B"/>
                </a:solidFill>
              </a:rPr>
              <a:t>SELECT</a:t>
            </a:r>
            <a:r>
              <a:rPr lang="de-DE" sz="1800">
                <a:solidFill>
                  <a:srgbClr val="333333"/>
                </a:solidFill>
              </a:rPr>
              <a:t> </a:t>
            </a:r>
            <a:r>
              <a:rPr lang="de-DE" sz="1800">
                <a:solidFill>
                  <a:srgbClr val="800080"/>
                </a:solidFill>
              </a:rPr>
              <a:t>?programmer</a:t>
            </a:r>
            <a:r>
              <a:rPr lang="de-DE" sz="1800">
                <a:solidFill>
                  <a:srgbClr val="333333"/>
                </a:solidFill>
              </a:rPr>
              <a:t> </a:t>
            </a:r>
            <a:r>
              <a:rPr lang="de-DE" sz="1800">
                <a:solidFill>
                  <a:srgbClr val="800080"/>
                </a:solidFill>
              </a:rPr>
              <a:t>?date_of_birth</a:t>
            </a:r>
            <a:r>
              <a:rPr lang="de-DE" sz="1800">
                <a:solidFill>
                  <a:srgbClr val="333333"/>
                </a:solidFill>
              </a:rPr>
              <a:t> </a:t>
            </a:r>
            <a:r>
              <a:rPr lang="de-DE" sz="1800">
                <a:solidFill>
                  <a:srgbClr val="800080"/>
                </a:solidFill>
              </a:rPr>
              <a:t>?programmerLabel</a:t>
            </a:r>
            <a:r>
              <a:rPr lang="de-DE" sz="1800">
                <a:solidFill>
                  <a:srgbClr val="333333"/>
                </a:solidFill>
              </a:rPr>
              <a:t> </a:t>
            </a:r>
            <a:r>
              <a:rPr lang="de-DE" sz="1800">
                <a:solidFill>
                  <a:srgbClr val="00008B"/>
                </a:solidFill>
              </a:rPr>
              <a:t>WHERE</a:t>
            </a:r>
            <a:r>
              <a:rPr lang="de-DE" sz="1800">
                <a:solidFill>
                  <a:srgbClr val="333333"/>
                </a:solidFill>
              </a:rPr>
              <a:t> { </a:t>
            </a:r>
          </a:p>
          <a:p>
            <a:r>
              <a:rPr lang="de-DE" sz="1800">
                <a:solidFill>
                  <a:srgbClr val="333333"/>
                </a:solidFill>
              </a:rPr>
              <a:t>  </a:t>
            </a:r>
            <a:r>
              <a:rPr lang="de-DE" sz="1800">
                <a:solidFill>
                  <a:srgbClr val="00008B"/>
                </a:solidFill>
              </a:rPr>
              <a:t>SERVICE</a:t>
            </a:r>
            <a:r>
              <a:rPr lang="de-DE" sz="1800">
                <a:solidFill>
                  <a:srgbClr val="333333"/>
                </a:solidFill>
              </a:rPr>
              <a:t> </a:t>
            </a:r>
            <a:r>
              <a:rPr lang="de-DE" sz="1800">
                <a:solidFill>
                  <a:srgbClr val="00008B"/>
                </a:solidFill>
              </a:rPr>
              <a:t>wikibase:</a:t>
            </a:r>
            <a:r>
              <a:rPr lang="de-DE" sz="1800">
                <a:solidFill>
                  <a:srgbClr val="FF4500"/>
                </a:solidFill>
              </a:rPr>
              <a:t>label</a:t>
            </a:r>
            <a:r>
              <a:rPr lang="de-DE" sz="1800">
                <a:solidFill>
                  <a:srgbClr val="333333"/>
                </a:solidFill>
              </a:rPr>
              <a:t> { </a:t>
            </a:r>
            <a:r>
              <a:rPr lang="de-DE" sz="1800">
                <a:solidFill>
                  <a:srgbClr val="00008B"/>
                </a:solidFill>
              </a:rPr>
              <a:t>bd:</a:t>
            </a:r>
            <a:r>
              <a:rPr lang="de-DE" sz="1800">
                <a:solidFill>
                  <a:srgbClr val="FF4500"/>
                </a:solidFill>
              </a:rPr>
              <a:t>serviceParam</a:t>
            </a:r>
            <a:r>
              <a:rPr lang="de-DE" sz="1800">
                <a:solidFill>
                  <a:srgbClr val="333333"/>
                </a:solidFill>
              </a:rPr>
              <a:t> </a:t>
            </a:r>
            <a:r>
              <a:rPr lang="de-DE" sz="1800">
                <a:solidFill>
                  <a:srgbClr val="00008B"/>
                </a:solidFill>
              </a:rPr>
              <a:t>wikibase:</a:t>
            </a:r>
            <a:r>
              <a:rPr lang="de-DE" sz="1800">
                <a:solidFill>
                  <a:srgbClr val="FF4500"/>
                </a:solidFill>
              </a:rPr>
              <a:t>language</a:t>
            </a:r>
            <a:r>
              <a:rPr lang="de-DE" sz="1800">
                <a:solidFill>
                  <a:srgbClr val="333333"/>
                </a:solidFill>
              </a:rPr>
              <a:t> </a:t>
            </a:r>
            <a:r>
              <a:rPr lang="de-DE" sz="1800">
                <a:solidFill>
                  <a:srgbClr val="000000"/>
                </a:solidFill>
              </a:rPr>
              <a:t>"</a:t>
            </a:r>
            <a:r>
              <a:rPr lang="de-DE" sz="1800">
                <a:solidFill>
                  <a:srgbClr val="8B0000"/>
                </a:solidFill>
              </a:rPr>
              <a:t>[AUTO_LANGUAGE],en</a:t>
            </a:r>
            <a:r>
              <a:rPr lang="de-DE" sz="1800">
                <a:solidFill>
                  <a:srgbClr val="000000"/>
                </a:solidFill>
              </a:rPr>
              <a:t>"</a:t>
            </a:r>
            <a:r>
              <a:rPr lang="de-DE" sz="1800">
                <a:solidFill>
                  <a:srgbClr val="333333"/>
                </a:solidFill>
              </a:rPr>
              <a:t>. }</a:t>
            </a:r>
          </a:p>
          <a:p>
            <a:br>
              <a:rPr lang="de-DE" sz="1800">
                <a:solidFill>
                  <a:srgbClr val="333333"/>
                </a:solidFill>
              </a:rPr>
            </a:br>
            <a:r>
              <a:rPr lang="de-DE" sz="1800">
                <a:solidFill>
                  <a:srgbClr val="333333"/>
                </a:solidFill>
              </a:rPr>
              <a:t>  </a:t>
            </a:r>
            <a:r>
              <a:rPr lang="de-DE" sz="1800">
                <a:solidFill>
                  <a:srgbClr val="800080"/>
                </a:solidFill>
              </a:rPr>
              <a:t>?programmer</a:t>
            </a:r>
            <a:r>
              <a:rPr lang="de-DE" sz="1800">
                <a:solidFill>
                  <a:srgbClr val="333333"/>
                </a:solidFill>
              </a:rPr>
              <a:t> </a:t>
            </a:r>
            <a:r>
              <a:rPr lang="de-DE" sz="1800">
                <a:solidFill>
                  <a:srgbClr val="00008B"/>
                </a:solidFill>
              </a:rPr>
              <a:t>wdt:</a:t>
            </a:r>
            <a:r>
              <a:rPr lang="de-DE" sz="1800">
                <a:solidFill>
                  <a:srgbClr val="FF4500"/>
                </a:solidFill>
              </a:rPr>
              <a:t>P106</a:t>
            </a:r>
            <a:r>
              <a:rPr lang="de-DE" sz="1800">
                <a:solidFill>
                  <a:srgbClr val="333333"/>
                </a:solidFill>
              </a:rPr>
              <a:t> </a:t>
            </a:r>
            <a:r>
              <a:rPr lang="de-DE" sz="1800">
                <a:solidFill>
                  <a:srgbClr val="00008B"/>
                </a:solidFill>
              </a:rPr>
              <a:t>wd:</a:t>
            </a:r>
            <a:r>
              <a:rPr lang="de-DE" sz="1800">
                <a:solidFill>
                  <a:srgbClr val="FF4500"/>
                </a:solidFill>
              </a:rPr>
              <a:t>Q5482740</a:t>
            </a:r>
            <a:r>
              <a:rPr lang="de-DE" sz="1800">
                <a:solidFill>
                  <a:srgbClr val="333333"/>
                </a:solidFill>
              </a:rPr>
              <a:t>;</a:t>
            </a:r>
          </a:p>
          <a:p>
            <a:r>
              <a:rPr lang="de-DE" sz="1800">
                <a:solidFill>
                  <a:srgbClr val="333333"/>
                </a:solidFill>
              </a:rPr>
              <a:t>              </a:t>
            </a:r>
            <a:r>
              <a:rPr lang="de-DE" sz="1800">
                <a:solidFill>
                  <a:srgbClr val="00008B"/>
                </a:solidFill>
              </a:rPr>
              <a:t>wdt:</a:t>
            </a:r>
            <a:r>
              <a:rPr lang="de-DE" sz="1800">
                <a:solidFill>
                  <a:srgbClr val="FF4500"/>
                </a:solidFill>
              </a:rPr>
              <a:t>P31</a:t>
            </a:r>
            <a:r>
              <a:rPr lang="de-DE" sz="1800">
                <a:solidFill>
                  <a:srgbClr val="333333"/>
                </a:solidFill>
              </a:rPr>
              <a:t> </a:t>
            </a:r>
            <a:r>
              <a:rPr lang="de-DE" sz="1800">
                <a:solidFill>
                  <a:srgbClr val="00008B"/>
                </a:solidFill>
              </a:rPr>
              <a:t>wd:</a:t>
            </a:r>
            <a:r>
              <a:rPr lang="de-DE" sz="1800">
                <a:solidFill>
                  <a:srgbClr val="FF4500"/>
                </a:solidFill>
              </a:rPr>
              <a:t>Q5</a:t>
            </a:r>
            <a:r>
              <a:rPr lang="de-DE" sz="1800">
                <a:solidFill>
                  <a:srgbClr val="333333"/>
                </a:solidFill>
              </a:rPr>
              <a:t>;</a:t>
            </a:r>
          </a:p>
          <a:p>
            <a:r>
              <a:rPr lang="de-DE" sz="1800">
                <a:solidFill>
                  <a:srgbClr val="333333"/>
                </a:solidFill>
              </a:rPr>
              <a:t>              </a:t>
            </a:r>
            <a:r>
              <a:rPr lang="de-DE" sz="1800">
                <a:solidFill>
                  <a:srgbClr val="00008B"/>
                </a:solidFill>
              </a:rPr>
              <a:t>wdt:</a:t>
            </a:r>
            <a:r>
              <a:rPr lang="de-DE" sz="1800">
                <a:solidFill>
                  <a:srgbClr val="FF4500"/>
                </a:solidFill>
              </a:rPr>
              <a:t>P21</a:t>
            </a:r>
            <a:r>
              <a:rPr lang="de-DE" sz="1800">
                <a:solidFill>
                  <a:srgbClr val="333333"/>
                </a:solidFill>
              </a:rPr>
              <a:t> </a:t>
            </a:r>
            <a:r>
              <a:rPr lang="de-DE" sz="1800">
                <a:solidFill>
                  <a:srgbClr val="00008B"/>
                </a:solidFill>
              </a:rPr>
              <a:t>wd:</a:t>
            </a:r>
            <a:r>
              <a:rPr lang="de-DE" sz="1800">
                <a:solidFill>
                  <a:srgbClr val="FF4500"/>
                </a:solidFill>
              </a:rPr>
              <a:t>Q6581072</a:t>
            </a:r>
            <a:r>
              <a:rPr lang="de-DE" sz="1800">
                <a:solidFill>
                  <a:srgbClr val="333333"/>
                </a:solidFill>
              </a:rPr>
              <a:t>;</a:t>
            </a:r>
          </a:p>
          <a:p>
            <a:r>
              <a:rPr lang="de-DE" sz="1800">
                <a:solidFill>
                  <a:srgbClr val="333333"/>
                </a:solidFill>
              </a:rPr>
              <a:t>              </a:t>
            </a:r>
            <a:r>
              <a:rPr lang="de-DE" sz="1800">
                <a:solidFill>
                  <a:srgbClr val="00008B"/>
                </a:solidFill>
              </a:rPr>
              <a:t>wdt:</a:t>
            </a:r>
            <a:r>
              <a:rPr lang="de-DE" sz="1800">
                <a:solidFill>
                  <a:srgbClr val="FF4500"/>
                </a:solidFill>
              </a:rPr>
              <a:t>P569</a:t>
            </a:r>
            <a:r>
              <a:rPr lang="de-DE" sz="1800">
                <a:solidFill>
                  <a:srgbClr val="333333"/>
                </a:solidFill>
              </a:rPr>
              <a:t> </a:t>
            </a:r>
            <a:r>
              <a:rPr lang="de-DE" sz="1800">
                <a:solidFill>
                  <a:srgbClr val="800080"/>
                </a:solidFill>
              </a:rPr>
              <a:t>?date_of_birth</a:t>
            </a:r>
            <a:r>
              <a:rPr lang="de-DE" sz="1800">
                <a:solidFill>
                  <a:srgbClr val="333333"/>
                </a:solidFill>
              </a:rPr>
              <a:t>. </a:t>
            </a:r>
          </a:p>
          <a:p>
            <a:r>
              <a:rPr lang="de-DE" sz="1800">
                <a:solidFill>
                  <a:srgbClr val="333333"/>
                </a:solidFill>
              </a:rPr>
              <a:t>  </a:t>
            </a:r>
          </a:p>
          <a:p>
            <a:r>
              <a:rPr lang="de-DE" sz="1800">
                <a:solidFill>
                  <a:srgbClr val="333333"/>
                </a:solidFill>
              </a:rPr>
              <a:t>  </a:t>
            </a:r>
            <a:r>
              <a:rPr lang="de-DE" sz="1800">
                <a:solidFill>
                  <a:srgbClr val="00008B"/>
                </a:solidFill>
              </a:rPr>
              <a:t>FILTER</a:t>
            </a:r>
            <a:r>
              <a:rPr lang="de-DE" sz="1800">
                <a:solidFill>
                  <a:srgbClr val="333333"/>
                </a:solidFill>
              </a:rPr>
              <a:t>(</a:t>
            </a:r>
            <a:r>
              <a:rPr lang="de-DE" sz="1800">
                <a:solidFill>
                  <a:srgbClr val="000000"/>
                </a:solidFill>
              </a:rPr>
              <a:t>"</a:t>
            </a:r>
            <a:r>
              <a:rPr lang="de-DE" sz="1800">
                <a:solidFill>
                  <a:srgbClr val="8B0000"/>
                </a:solidFill>
              </a:rPr>
              <a:t>1801-01-01</a:t>
            </a:r>
            <a:r>
              <a:rPr lang="de-DE" sz="1800">
                <a:solidFill>
                  <a:srgbClr val="000000"/>
                </a:solidFill>
              </a:rPr>
              <a:t>"</a:t>
            </a:r>
            <a:r>
              <a:rPr lang="de-DE" sz="1800">
                <a:solidFill>
                  <a:srgbClr val="7A3E9D"/>
                </a:solidFill>
              </a:rPr>
              <a:t>^^</a:t>
            </a:r>
            <a:r>
              <a:rPr lang="de-DE" sz="1800">
                <a:solidFill>
                  <a:srgbClr val="00008B"/>
                </a:solidFill>
              </a:rPr>
              <a:t>xsd:</a:t>
            </a:r>
            <a:r>
              <a:rPr lang="de-DE" sz="1800">
                <a:solidFill>
                  <a:srgbClr val="FF4500"/>
                </a:solidFill>
              </a:rPr>
              <a:t>dateTime</a:t>
            </a:r>
            <a:r>
              <a:rPr lang="de-DE" sz="1800">
                <a:solidFill>
                  <a:srgbClr val="333333"/>
                </a:solidFill>
              </a:rPr>
              <a:t> </a:t>
            </a:r>
            <a:r>
              <a:rPr lang="de-DE" sz="1800">
                <a:solidFill>
                  <a:srgbClr val="7A3E9D"/>
                </a:solidFill>
              </a:rPr>
              <a:t>&lt;=</a:t>
            </a:r>
            <a:r>
              <a:rPr lang="de-DE" sz="1800">
                <a:solidFill>
                  <a:srgbClr val="333333"/>
                </a:solidFill>
              </a:rPr>
              <a:t> </a:t>
            </a:r>
            <a:r>
              <a:rPr lang="de-DE" sz="1800">
                <a:solidFill>
                  <a:srgbClr val="800080"/>
                </a:solidFill>
              </a:rPr>
              <a:t>?date_of_birth</a:t>
            </a:r>
            <a:r>
              <a:rPr lang="de-DE" sz="1800">
                <a:solidFill>
                  <a:srgbClr val="333333"/>
                </a:solidFill>
              </a:rPr>
              <a:t> </a:t>
            </a:r>
            <a:r>
              <a:rPr lang="de-DE" sz="1800">
                <a:solidFill>
                  <a:srgbClr val="7A3E9D"/>
                </a:solidFill>
              </a:rPr>
              <a:t>&amp;&amp;</a:t>
            </a:r>
            <a:r>
              <a:rPr lang="de-DE" sz="1800">
                <a:solidFill>
                  <a:srgbClr val="333333"/>
                </a:solidFill>
              </a:rPr>
              <a:t> </a:t>
            </a:r>
          </a:p>
          <a:p>
            <a:r>
              <a:rPr lang="de-DE" sz="1800">
                <a:solidFill>
                  <a:srgbClr val="333333"/>
                </a:solidFill>
              </a:rPr>
              <a:t>         </a:t>
            </a:r>
            <a:r>
              <a:rPr lang="de-DE" sz="1800">
                <a:solidFill>
                  <a:srgbClr val="800080"/>
                </a:solidFill>
              </a:rPr>
              <a:t>?date_of_birth</a:t>
            </a:r>
            <a:r>
              <a:rPr lang="de-DE" sz="1800">
                <a:solidFill>
                  <a:srgbClr val="333333"/>
                </a:solidFill>
              </a:rPr>
              <a:t> </a:t>
            </a:r>
            <a:r>
              <a:rPr lang="de-DE" sz="1800">
                <a:solidFill>
                  <a:srgbClr val="7A3E9D"/>
                </a:solidFill>
              </a:rPr>
              <a:t>&lt;=</a:t>
            </a:r>
            <a:r>
              <a:rPr lang="de-DE" sz="1800">
                <a:solidFill>
                  <a:srgbClr val="333333"/>
                </a:solidFill>
              </a:rPr>
              <a:t> </a:t>
            </a:r>
            <a:r>
              <a:rPr lang="de-DE" sz="1800">
                <a:solidFill>
                  <a:srgbClr val="000000"/>
                </a:solidFill>
              </a:rPr>
              <a:t>"</a:t>
            </a:r>
            <a:r>
              <a:rPr lang="de-DE" sz="1800">
                <a:solidFill>
                  <a:srgbClr val="8B0000"/>
                </a:solidFill>
              </a:rPr>
              <a:t>1900-12-31</a:t>
            </a:r>
            <a:r>
              <a:rPr lang="de-DE" sz="1800">
                <a:solidFill>
                  <a:srgbClr val="000000"/>
                </a:solidFill>
              </a:rPr>
              <a:t>"</a:t>
            </a:r>
            <a:r>
              <a:rPr lang="de-DE" sz="1800">
                <a:solidFill>
                  <a:srgbClr val="7A3E9D"/>
                </a:solidFill>
              </a:rPr>
              <a:t>^^</a:t>
            </a:r>
            <a:r>
              <a:rPr lang="de-DE" sz="1800">
                <a:solidFill>
                  <a:srgbClr val="00008B"/>
                </a:solidFill>
              </a:rPr>
              <a:t>xsd:</a:t>
            </a:r>
            <a:r>
              <a:rPr lang="de-DE" sz="1800">
                <a:solidFill>
                  <a:srgbClr val="FF4500"/>
                </a:solidFill>
              </a:rPr>
              <a:t>dateTime</a:t>
            </a:r>
            <a:r>
              <a:rPr lang="de-DE" sz="1800">
                <a:solidFill>
                  <a:srgbClr val="333333"/>
                </a:solidFill>
              </a:rPr>
              <a:t>).</a:t>
            </a:r>
          </a:p>
          <a:p>
            <a:r>
              <a:rPr lang="de-DE" sz="1800">
                <a:solidFill>
                  <a:srgbClr val="333333"/>
                </a:solidFill>
              </a:rPr>
              <a:t>}</a:t>
            </a:r>
          </a:p>
          <a:p>
            <a:br>
              <a:rPr lang="de-DE" sz="1800">
                <a:solidFill>
                  <a:srgbClr val="333333"/>
                </a:solidFill>
              </a:rPr>
            </a:br>
            <a:endParaRPr lang="de-DE" sz="1800">
              <a:solidFill>
                <a:srgbClr val="333333"/>
              </a:solidFill>
            </a:endParaRPr>
          </a:p>
          <a:p>
            <a:endParaRPr lang="de-DE" sz="1800"/>
          </a:p>
        </p:txBody>
      </p:sp>
      <p:sp>
        <p:nvSpPr>
          <p:cNvPr id="4" name="Fußzeilenplatzhalter 3">
            <a:extLst>
              <a:ext uri="{FF2B5EF4-FFF2-40B4-BE49-F238E27FC236}">
                <a16:creationId xmlns:a16="http://schemas.microsoft.com/office/drawing/2014/main" id="{7FA9BAA5-6F06-4BFF-A506-583632E8AD77}"/>
              </a:ext>
            </a:extLst>
          </p:cNvPr>
          <p:cNvSpPr>
            <a:spLocks noGrp="1"/>
          </p:cNvSpPr>
          <p:nvPr>
            <p:ph type="ftr" sz="quarter" idx="11"/>
          </p:nvPr>
        </p:nvSpPr>
        <p:spPr/>
        <p:txBody>
          <a:bodyPr/>
          <a:lstStyle/>
          <a:p>
            <a:r>
              <a:rPr lang="en-US"/>
              <a:t>@thorstenbutz</a:t>
            </a:r>
            <a:endParaRPr lang="en-US" dirty="0"/>
          </a:p>
        </p:txBody>
      </p:sp>
    </p:spTree>
    <p:extLst>
      <p:ext uri="{BB962C8B-B14F-4D97-AF65-F5344CB8AC3E}">
        <p14:creationId xmlns:p14="http://schemas.microsoft.com/office/powerpoint/2010/main" val="352582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85F774D-FBE1-46EB-81A8-676BA78BBABB}"/>
              </a:ext>
            </a:extLst>
          </p:cNvPr>
          <p:cNvSpPr>
            <a:spLocks noGrp="1"/>
          </p:cNvSpPr>
          <p:nvPr>
            <p:ph type="body" idx="1"/>
          </p:nvPr>
        </p:nvSpPr>
        <p:spPr>
          <a:xfrm>
            <a:off x="150471" y="165791"/>
            <a:ext cx="11887200" cy="6161294"/>
          </a:xfrm>
        </p:spPr>
        <p:txBody>
          <a:bodyPr>
            <a:noAutofit/>
          </a:bodyPr>
          <a:lstStyle/>
          <a:p>
            <a:endParaRPr lang="en-DE" sz="500" i="1">
              <a:solidFill>
                <a:srgbClr val="006400"/>
              </a:solidFill>
            </a:endParaRPr>
          </a:p>
          <a:p>
            <a:r>
              <a:rPr lang="de-DE" sz="1800" i="1">
                <a:solidFill>
                  <a:srgbClr val="006400"/>
                </a:solidFill>
              </a:rPr>
              <a:t># Searching for someone like Ada ...</a:t>
            </a:r>
            <a:endParaRPr lang="de-DE" sz="1800">
              <a:solidFill>
                <a:srgbClr val="333333"/>
              </a:solidFill>
            </a:endParaRPr>
          </a:p>
          <a:p>
            <a:r>
              <a:rPr lang="de-DE" sz="1800">
                <a:solidFill>
                  <a:srgbClr val="00008B"/>
                </a:solidFill>
              </a:rPr>
              <a:t>SELECT</a:t>
            </a:r>
            <a:r>
              <a:rPr lang="de-DE" sz="1800">
                <a:solidFill>
                  <a:srgbClr val="333333"/>
                </a:solidFill>
              </a:rPr>
              <a:t> </a:t>
            </a:r>
            <a:r>
              <a:rPr lang="de-DE" sz="1800">
                <a:solidFill>
                  <a:srgbClr val="800080"/>
                </a:solidFill>
              </a:rPr>
              <a:t>?programmer</a:t>
            </a:r>
            <a:r>
              <a:rPr lang="de-DE" sz="1800">
                <a:solidFill>
                  <a:srgbClr val="333333"/>
                </a:solidFill>
              </a:rPr>
              <a:t> </a:t>
            </a:r>
            <a:r>
              <a:rPr lang="de-DE" sz="1800">
                <a:solidFill>
                  <a:srgbClr val="800080"/>
                </a:solidFill>
              </a:rPr>
              <a:t>?date_of_birth</a:t>
            </a:r>
            <a:r>
              <a:rPr lang="de-DE" sz="1800">
                <a:solidFill>
                  <a:srgbClr val="333333"/>
                </a:solidFill>
              </a:rPr>
              <a:t> </a:t>
            </a:r>
            <a:r>
              <a:rPr lang="de-DE" sz="1800">
                <a:solidFill>
                  <a:srgbClr val="800080"/>
                </a:solidFill>
              </a:rPr>
              <a:t>?programmerLabel</a:t>
            </a:r>
            <a:r>
              <a:rPr lang="de-DE" sz="1800">
                <a:solidFill>
                  <a:srgbClr val="333333"/>
                </a:solidFill>
              </a:rPr>
              <a:t> </a:t>
            </a:r>
            <a:r>
              <a:rPr lang="de-DE" sz="1800">
                <a:solidFill>
                  <a:srgbClr val="00008B"/>
                </a:solidFill>
              </a:rPr>
              <a:t>WHERE</a:t>
            </a:r>
            <a:r>
              <a:rPr lang="de-DE" sz="1800">
                <a:solidFill>
                  <a:srgbClr val="333333"/>
                </a:solidFill>
              </a:rPr>
              <a:t> { </a:t>
            </a:r>
          </a:p>
          <a:p>
            <a:r>
              <a:rPr lang="de-DE" sz="1800">
                <a:solidFill>
                  <a:srgbClr val="333333"/>
                </a:solidFill>
              </a:rPr>
              <a:t>  </a:t>
            </a:r>
            <a:r>
              <a:rPr lang="de-DE" sz="1800">
                <a:solidFill>
                  <a:srgbClr val="00008B"/>
                </a:solidFill>
              </a:rPr>
              <a:t>SERVICE</a:t>
            </a:r>
            <a:r>
              <a:rPr lang="de-DE" sz="1800">
                <a:solidFill>
                  <a:srgbClr val="333333"/>
                </a:solidFill>
              </a:rPr>
              <a:t> </a:t>
            </a:r>
            <a:r>
              <a:rPr lang="de-DE" sz="1800">
                <a:solidFill>
                  <a:srgbClr val="00008B"/>
                </a:solidFill>
              </a:rPr>
              <a:t>wikibase:</a:t>
            </a:r>
            <a:r>
              <a:rPr lang="de-DE" sz="1800">
                <a:solidFill>
                  <a:srgbClr val="FF4500"/>
                </a:solidFill>
              </a:rPr>
              <a:t>label</a:t>
            </a:r>
            <a:r>
              <a:rPr lang="de-DE" sz="1800">
                <a:solidFill>
                  <a:srgbClr val="333333"/>
                </a:solidFill>
              </a:rPr>
              <a:t> { </a:t>
            </a:r>
            <a:r>
              <a:rPr lang="de-DE" sz="1800">
                <a:solidFill>
                  <a:srgbClr val="00008B"/>
                </a:solidFill>
              </a:rPr>
              <a:t>bd:</a:t>
            </a:r>
            <a:r>
              <a:rPr lang="de-DE" sz="1800">
                <a:solidFill>
                  <a:srgbClr val="FF4500"/>
                </a:solidFill>
              </a:rPr>
              <a:t>serviceParam</a:t>
            </a:r>
            <a:r>
              <a:rPr lang="de-DE" sz="1800">
                <a:solidFill>
                  <a:srgbClr val="333333"/>
                </a:solidFill>
              </a:rPr>
              <a:t> </a:t>
            </a:r>
            <a:r>
              <a:rPr lang="de-DE" sz="1800">
                <a:solidFill>
                  <a:srgbClr val="00008B"/>
                </a:solidFill>
              </a:rPr>
              <a:t>wikibase:</a:t>
            </a:r>
            <a:r>
              <a:rPr lang="de-DE" sz="1800">
                <a:solidFill>
                  <a:srgbClr val="FF4500"/>
                </a:solidFill>
              </a:rPr>
              <a:t>language</a:t>
            </a:r>
            <a:r>
              <a:rPr lang="de-DE" sz="1800">
                <a:solidFill>
                  <a:srgbClr val="333333"/>
                </a:solidFill>
              </a:rPr>
              <a:t> </a:t>
            </a:r>
            <a:r>
              <a:rPr lang="de-DE" sz="1800">
                <a:solidFill>
                  <a:srgbClr val="000000"/>
                </a:solidFill>
              </a:rPr>
              <a:t>"</a:t>
            </a:r>
            <a:r>
              <a:rPr lang="de-DE" sz="1800">
                <a:solidFill>
                  <a:srgbClr val="8B0000"/>
                </a:solidFill>
              </a:rPr>
              <a:t>[AUTO_LANGUAGE],en</a:t>
            </a:r>
            <a:r>
              <a:rPr lang="de-DE" sz="1800">
                <a:solidFill>
                  <a:srgbClr val="000000"/>
                </a:solidFill>
              </a:rPr>
              <a:t>"</a:t>
            </a:r>
            <a:r>
              <a:rPr lang="de-DE" sz="1800">
                <a:solidFill>
                  <a:srgbClr val="333333"/>
                </a:solidFill>
              </a:rPr>
              <a:t>. }</a:t>
            </a:r>
          </a:p>
          <a:p>
            <a:br>
              <a:rPr lang="de-DE" sz="1800">
                <a:solidFill>
                  <a:srgbClr val="333333"/>
                </a:solidFill>
              </a:rPr>
            </a:br>
            <a:r>
              <a:rPr lang="de-DE" sz="1800">
                <a:solidFill>
                  <a:srgbClr val="333333"/>
                </a:solidFill>
              </a:rPr>
              <a:t>  </a:t>
            </a:r>
            <a:r>
              <a:rPr lang="de-DE" sz="1800" i="1">
                <a:solidFill>
                  <a:srgbClr val="006400"/>
                </a:solidFill>
              </a:rPr>
              <a:t># Who has   "occupation" "programmer"?</a:t>
            </a:r>
            <a:endParaRPr lang="de-DE" sz="1800">
              <a:solidFill>
                <a:srgbClr val="333333"/>
              </a:solidFill>
            </a:endParaRPr>
          </a:p>
          <a:p>
            <a:r>
              <a:rPr lang="de-DE" sz="1800">
                <a:solidFill>
                  <a:srgbClr val="333333"/>
                </a:solidFill>
              </a:rPr>
              <a:t>  </a:t>
            </a:r>
            <a:r>
              <a:rPr lang="de-DE" sz="1800">
                <a:solidFill>
                  <a:srgbClr val="800080"/>
                </a:solidFill>
              </a:rPr>
              <a:t>?programmer</a:t>
            </a:r>
            <a:r>
              <a:rPr lang="de-DE" sz="1800">
                <a:solidFill>
                  <a:srgbClr val="333333"/>
                </a:solidFill>
              </a:rPr>
              <a:t> </a:t>
            </a:r>
            <a:r>
              <a:rPr lang="de-DE" sz="1800">
                <a:solidFill>
                  <a:srgbClr val="00008B"/>
                </a:solidFill>
              </a:rPr>
              <a:t>wdt:</a:t>
            </a:r>
            <a:r>
              <a:rPr lang="de-DE" sz="1800">
                <a:solidFill>
                  <a:srgbClr val="FF4500"/>
                </a:solidFill>
              </a:rPr>
              <a:t>P106</a:t>
            </a:r>
            <a:r>
              <a:rPr lang="de-DE" sz="1800">
                <a:solidFill>
                  <a:srgbClr val="333333"/>
                </a:solidFill>
              </a:rPr>
              <a:t> </a:t>
            </a:r>
            <a:r>
              <a:rPr lang="de-DE" sz="1800">
                <a:solidFill>
                  <a:srgbClr val="00008B"/>
                </a:solidFill>
              </a:rPr>
              <a:t>wd:</a:t>
            </a:r>
            <a:r>
              <a:rPr lang="de-DE" sz="1800">
                <a:solidFill>
                  <a:srgbClr val="FF4500"/>
                </a:solidFill>
              </a:rPr>
              <a:t>Q5482740</a:t>
            </a:r>
            <a:r>
              <a:rPr lang="de-DE" sz="1800">
                <a:solidFill>
                  <a:srgbClr val="333333"/>
                </a:solidFill>
              </a:rPr>
              <a:t>;              </a:t>
            </a:r>
          </a:p>
          <a:p>
            <a:r>
              <a:rPr lang="de-DE" sz="1800">
                <a:solidFill>
                  <a:srgbClr val="333333"/>
                </a:solidFill>
              </a:rPr>
              <a:t>  </a:t>
            </a:r>
            <a:r>
              <a:rPr lang="de-DE" sz="1800" i="1">
                <a:solidFill>
                  <a:srgbClr val="006400"/>
                </a:solidFill>
              </a:rPr>
              <a:t>#           "instance of" "human"</a:t>
            </a:r>
            <a:endParaRPr lang="de-DE" sz="1800">
              <a:solidFill>
                <a:srgbClr val="333333"/>
              </a:solidFill>
            </a:endParaRPr>
          </a:p>
          <a:p>
            <a:r>
              <a:rPr lang="de-DE" sz="1800">
                <a:solidFill>
                  <a:srgbClr val="333333"/>
                </a:solidFill>
              </a:rPr>
              <a:t>              </a:t>
            </a:r>
            <a:r>
              <a:rPr lang="de-DE" sz="1800">
                <a:solidFill>
                  <a:srgbClr val="00008B"/>
                </a:solidFill>
              </a:rPr>
              <a:t>wdt:</a:t>
            </a:r>
            <a:r>
              <a:rPr lang="de-DE" sz="1800">
                <a:solidFill>
                  <a:srgbClr val="FF4500"/>
                </a:solidFill>
              </a:rPr>
              <a:t>P31</a:t>
            </a:r>
            <a:r>
              <a:rPr lang="de-DE" sz="1800">
                <a:solidFill>
                  <a:srgbClr val="333333"/>
                </a:solidFill>
              </a:rPr>
              <a:t> </a:t>
            </a:r>
            <a:r>
              <a:rPr lang="de-DE" sz="1800">
                <a:solidFill>
                  <a:srgbClr val="00008B"/>
                </a:solidFill>
              </a:rPr>
              <a:t>wd:</a:t>
            </a:r>
            <a:r>
              <a:rPr lang="de-DE" sz="1800">
                <a:solidFill>
                  <a:srgbClr val="FF4500"/>
                </a:solidFill>
              </a:rPr>
              <a:t>Q5</a:t>
            </a:r>
            <a:r>
              <a:rPr lang="de-DE" sz="1800">
                <a:solidFill>
                  <a:srgbClr val="333333"/>
                </a:solidFill>
              </a:rPr>
              <a:t>;</a:t>
            </a:r>
            <a:br>
              <a:rPr lang="de-DE" sz="1800">
                <a:solidFill>
                  <a:srgbClr val="333333"/>
                </a:solidFill>
              </a:rPr>
            </a:br>
            <a:r>
              <a:rPr lang="de-DE" sz="1800">
                <a:solidFill>
                  <a:srgbClr val="333333"/>
                </a:solidFill>
              </a:rPr>
              <a:t>  </a:t>
            </a:r>
            <a:r>
              <a:rPr lang="de-DE" sz="1800" i="1">
                <a:solidFill>
                  <a:srgbClr val="006400"/>
                </a:solidFill>
              </a:rPr>
              <a:t>#           "sex or gender" "femal</a:t>
            </a:r>
            <a:r>
              <a:rPr lang="en-DE" sz="1800" i="1">
                <a:solidFill>
                  <a:srgbClr val="006400"/>
                </a:solidFill>
              </a:rPr>
              <a:t>e</a:t>
            </a:r>
            <a:r>
              <a:rPr lang="de-DE" sz="1800" i="1">
                <a:solidFill>
                  <a:srgbClr val="006400"/>
                </a:solidFill>
              </a:rPr>
              <a:t>"    </a:t>
            </a:r>
            <a:endParaRPr lang="de-DE" sz="1800">
              <a:solidFill>
                <a:srgbClr val="333333"/>
              </a:solidFill>
            </a:endParaRPr>
          </a:p>
          <a:p>
            <a:r>
              <a:rPr lang="de-DE" sz="1800">
                <a:solidFill>
                  <a:srgbClr val="333333"/>
                </a:solidFill>
              </a:rPr>
              <a:t>              </a:t>
            </a:r>
            <a:r>
              <a:rPr lang="de-DE" sz="1800">
                <a:solidFill>
                  <a:srgbClr val="00008B"/>
                </a:solidFill>
              </a:rPr>
              <a:t>wdt:</a:t>
            </a:r>
            <a:r>
              <a:rPr lang="de-DE" sz="1800">
                <a:solidFill>
                  <a:srgbClr val="FF4500"/>
                </a:solidFill>
              </a:rPr>
              <a:t>P21</a:t>
            </a:r>
            <a:r>
              <a:rPr lang="de-DE" sz="1800">
                <a:solidFill>
                  <a:srgbClr val="333333"/>
                </a:solidFill>
              </a:rPr>
              <a:t> </a:t>
            </a:r>
            <a:r>
              <a:rPr lang="de-DE" sz="1800">
                <a:solidFill>
                  <a:srgbClr val="00008B"/>
                </a:solidFill>
              </a:rPr>
              <a:t>wd:</a:t>
            </a:r>
            <a:r>
              <a:rPr lang="de-DE" sz="1800">
                <a:solidFill>
                  <a:srgbClr val="FF4500"/>
                </a:solidFill>
              </a:rPr>
              <a:t>Q6581072</a:t>
            </a:r>
            <a:r>
              <a:rPr lang="de-DE" sz="1800">
                <a:solidFill>
                  <a:srgbClr val="333333"/>
                </a:solidFill>
              </a:rPr>
              <a:t>;</a:t>
            </a:r>
            <a:br>
              <a:rPr lang="de-DE" sz="1800">
                <a:solidFill>
                  <a:srgbClr val="333333"/>
                </a:solidFill>
              </a:rPr>
            </a:br>
            <a:r>
              <a:rPr lang="de-DE" sz="1800">
                <a:solidFill>
                  <a:srgbClr val="333333"/>
                </a:solidFill>
              </a:rPr>
              <a:t>  </a:t>
            </a:r>
            <a:r>
              <a:rPr lang="de-DE" sz="1800" i="1">
                <a:solidFill>
                  <a:srgbClr val="006400"/>
                </a:solidFill>
              </a:rPr>
              <a:t>#           "date of birth"              </a:t>
            </a:r>
            <a:endParaRPr lang="de-DE" sz="1800">
              <a:solidFill>
                <a:srgbClr val="333333"/>
              </a:solidFill>
            </a:endParaRPr>
          </a:p>
          <a:p>
            <a:r>
              <a:rPr lang="de-DE" sz="1800">
                <a:solidFill>
                  <a:srgbClr val="333333"/>
                </a:solidFill>
              </a:rPr>
              <a:t>              </a:t>
            </a:r>
            <a:r>
              <a:rPr lang="de-DE" sz="1800">
                <a:solidFill>
                  <a:srgbClr val="00008B"/>
                </a:solidFill>
              </a:rPr>
              <a:t>wdt:</a:t>
            </a:r>
            <a:r>
              <a:rPr lang="de-DE" sz="1800">
                <a:solidFill>
                  <a:srgbClr val="FF4500"/>
                </a:solidFill>
              </a:rPr>
              <a:t>P569</a:t>
            </a:r>
            <a:r>
              <a:rPr lang="de-DE" sz="1800">
                <a:solidFill>
                  <a:srgbClr val="333333"/>
                </a:solidFill>
              </a:rPr>
              <a:t> </a:t>
            </a:r>
            <a:r>
              <a:rPr lang="de-DE" sz="1800">
                <a:solidFill>
                  <a:srgbClr val="800080"/>
                </a:solidFill>
              </a:rPr>
              <a:t>?date_of_birth</a:t>
            </a:r>
            <a:r>
              <a:rPr lang="de-DE" sz="1800">
                <a:solidFill>
                  <a:srgbClr val="333333"/>
                </a:solidFill>
              </a:rPr>
              <a:t>. </a:t>
            </a:r>
          </a:p>
          <a:p>
            <a:r>
              <a:rPr lang="de-DE" sz="1800">
                <a:solidFill>
                  <a:srgbClr val="333333"/>
                </a:solidFill>
              </a:rPr>
              <a:t>  </a:t>
            </a:r>
          </a:p>
          <a:p>
            <a:r>
              <a:rPr lang="de-DE" sz="1800">
                <a:solidFill>
                  <a:srgbClr val="333333"/>
                </a:solidFill>
              </a:rPr>
              <a:t>  </a:t>
            </a:r>
            <a:r>
              <a:rPr lang="de-DE" sz="1800" i="1">
                <a:solidFill>
                  <a:srgbClr val="006400"/>
                </a:solidFill>
              </a:rPr>
              <a:t># Show only programmers from the 19th century</a:t>
            </a:r>
            <a:endParaRPr lang="de-DE" sz="1800">
              <a:solidFill>
                <a:srgbClr val="333333"/>
              </a:solidFill>
            </a:endParaRPr>
          </a:p>
          <a:p>
            <a:r>
              <a:rPr lang="de-DE" sz="1800">
                <a:solidFill>
                  <a:srgbClr val="333333"/>
                </a:solidFill>
              </a:rPr>
              <a:t>  </a:t>
            </a:r>
            <a:r>
              <a:rPr lang="de-DE" sz="1800">
                <a:solidFill>
                  <a:srgbClr val="00008B"/>
                </a:solidFill>
              </a:rPr>
              <a:t>FILTER</a:t>
            </a:r>
            <a:r>
              <a:rPr lang="de-DE" sz="1800">
                <a:solidFill>
                  <a:srgbClr val="333333"/>
                </a:solidFill>
              </a:rPr>
              <a:t>(</a:t>
            </a:r>
            <a:r>
              <a:rPr lang="de-DE" sz="1800">
                <a:solidFill>
                  <a:srgbClr val="000000"/>
                </a:solidFill>
              </a:rPr>
              <a:t>"</a:t>
            </a:r>
            <a:r>
              <a:rPr lang="de-DE" sz="1800">
                <a:solidFill>
                  <a:srgbClr val="8B0000"/>
                </a:solidFill>
              </a:rPr>
              <a:t>1801-01-01</a:t>
            </a:r>
            <a:r>
              <a:rPr lang="de-DE" sz="1800">
                <a:solidFill>
                  <a:srgbClr val="000000"/>
                </a:solidFill>
              </a:rPr>
              <a:t>"</a:t>
            </a:r>
            <a:r>
              <a:rPr lang="de-DE" sz="1800">
                <a:solidFill>
                  <a:srgbClr val="7A3E9D"/>
                </a:solidFill>
              </a:rPr>
              <a:t>^^</a:t>
            </a:r>
            <a:r>
              <a:rPr lang="de-DE" sz="1800">
                <a:solidFill>
                  <a:srgbClr val="00008B"/>
                </a:solidFill>
              </a:rPr>
              <a:t>xsd:</a:t>
            </a:r>
            <a:r>
              <a:rPr lang="de-DE" sz="1800">
                <a:solidFill>
                  <a:srgbClr val="FF4500"/>
                </a:solidFill>
              </a:rPr>
              <a:t>dateTime</a:t>
            </a:r>
            <a:r>
              <a:rPr lang="de-DE" sz="1800">
                <a:solidFill>
                  <a:srgbClr val="333333"/>
                </a:solidFill>
              </a:rPr>
              <a:t> </a:t>
            </a:r>
            <a:r>
              <a:rPr lang="de-DE" sz="1800">
                <a:solidFill>
                  <a:srgbClr val="7A3E9D"/>
                </a:solidFill>
              </a:rPr>
              <a:t>&lt;=</a:t>
            </a:r>
            <a:r>
              <a:rPr lang="de-DE" sz="1800">
                <a:solidFill>
                  <a:srgbClr val="333333"/>
                </a:solidFill>
              </a:rPr>
              <a:t> </a:t>
            </a:r>
            <a:r>
              <a:rPr lang="de-DE" sz="1800">
                <a:solidFill>
                  <a:srgbClr val="800080"/>
                </a:solidFill>
              </a:rPr>
              <a:t>?date_of_birth</a:t>
            </a:r>
            <a:r>
              <a:rPr lang="de-DE" sz="1800">
                <a:solidFill>
                  <a:srgbClr val="333333"/>
                </a:solidFill>
              </a:rPr>
              <a:t> </a:t>
            </a:r>
            <a:r>
              <a:rPr lang="de-DE" sz="1800">
                <a:solidFill>
                  <a:srgbClr val="7A3E9D"/>
                </a:solidFill>
              </a:rPr>
              <a:t>&amp;&amp;</a:t>
            </a:r>
            <a:r>
              <a:rPr lang="de-DE" sz="1800">
                <a:solidFill>
                  <a:srgbClr val="333333"/>
                </a:solidFill>
              </a:rPr>
              <a:t> </a:t>
            </a:r>
          </a:p>
          <a:p>
            <a:r>
              <a:rPr lang="de-DE" sz="1800">
                <a:solidFill>
                  <a:srgbClr val="333333"/>
                </a:solidFill>
              </a:rPr>
              <a:t>         </a:t>
            </a:r>
            <a:r>
              <a:rPr lang="de-DE" sz="1800">
                <a:solidFill>
                  <a:srgbClr val="800080"/>
                </a:solidFill>
              </a:rPr>
              <a:t>?date_of_birth</a:t>
            </a:r>
            <a:r>
              <a:rPr lang="de-DE" sz="1800">
                <a:solidFill>
                  <a:srgbClr val="333333"/>
                </a:solidFill>
              </a:rPr>
              <a:t> </a:t>
            </a:r>
            <a:r>
              <a:rPr lang="de-DE" sz="1800">
                <a:solidFill>
                  <a:srgbClr val="7A3E9D"/>
                </a:solidFill>
              </a:rPr>
              <a:t>&lt;=</a:t>
            </a:r>
            <a:r>
              <a:rPr lang="de-DE" sz="1800">
                <a:solidFill>
                  <a:srgbClr val="333333"/>
                </a:solidFill>
              </a:rPr>
              <a:t> </a:t>
            </a:r>
            <a:r>
              <a:rPr lang="de-DE" sz="1800">
                <a:solidFill>
                  <a:srgbClr val="000000"/>
                </a:solidFill>
              </a:rPr>
              <a:t>"</a:t>
            </a:r>
            <a:r>
              <a:rPr lang="de-DE" sz="1800">
                <a:solidFill>
                  <a:srgbClr val="8B0000"/>
                </a:solidFill>
              </a:rPr>
              <a:t>1900-12-31</a:t>
            </a:r>
            <a:r>
              <a:rPr lang="de-DE" sz="1800">
                <a:solidFill>
                  <a:srgbClr val="000000"/>
                </a:solidFill>
              </a:rPr>
              <a:t>"</a:t>
            </a:r>
            <a:r>
              <a:rPr lang="de-DE" sz="1800">
                <a:solidFill>
                  <a:srgbClr val="7A3E9D"/>
                </a:solidFill>
              </a:rPr>
              <a:t>^^</a:t>
            </a:r>
            <a:r>
              <a:rPr lang="de-DE" sz="1800">
                <a:solidFill>
                  <a:srgbClr val="00008B"/>
                </a:solidFill>
              </a:rPr>
              <a:t>xsd:</a:t>
            </a:r>
            <a:r>
              <a:rPr lang="de-DE" sz="1800">
                <a:solidFill>
                  <a:srgbClr val="FF4500"/>
                </a:solidFill>
              </a:rPr>
              <a:t>dateTime</a:t>
            </a:r>
            <a:r>
              <a:rPr lang="de-DE" sz="1800">
                <a:solidFill>
                  <a:srgbClr val="333333"/>
                </a:solidFill>
              </a:rPr>
              <a:t>).</a:t>
            </a:r>
          </a:p>
          <a:p>
            <a:r>
              <a:rPr lang="de-DE" sz="1800">
                <a:solidFill>
                  <a:srgbClr val="333333"/>
                </a:solidFill>
              </a:rPr>
              <a:t>}</a:t>
            </a:r>
          </a:p>
          <a:p>
            <a:br>
              <a:rPr lang="de-DE" sz="1800">
                <a:solidFill>
                  <a:srgbClr val="333333"/>
                </a:solidFill>
              </a:rPr>
            </a:br>
            <a:endParaRPr lang="de-DE" sz="1800">
              <a:solidFill>
                <a:srgbClr val="333333"/>
              </a:solidFill>
            </a:endParaRPr>
          </a:p>
          <a:p>
            <a:endParaRPr lang="de-DE" sz="1800"/>
          </a:p>
        </p:txBody>
      </p:sp>
      <p:sp>
        <p:nvSpPr>
          <p:cNvPr id="3" name="Fußzeilenplatzhalter 2">
            <a:extLst>
              <a:ext uri="{FF2B5EF4-FFF2-40B4-BE49-F238E27FC236}">
                <a16:creationId xmlns:a16="http://schemas.microsoft.com/office/drawing/2014/main" id="{265914DD-4877-4249-AC69-D4C3BE44BBF1}"/>
              </a:ext>
            </a:extLst>
          </p:cNvPr>
          <p:cNvSpPr>
            <a:spLocks noGrp="1"/>
          </p:cNvSpPr>
          <p:nvPr>
            <p:ph type="ftr" sz="quarter" idx="11"/>
          </p:nvPr>
        </p:nvSpPr>
        <p:spPr/>
        <p:txBody>
          <a:bodyPr/>
          <a:lstStyle/>
          <a:p>
            <a:r>
              <a:rPr lang="en-US"/>
              <a:t>@thorstenbutz</a:t>
            </a:r>
            <a:endParaRPr lang="en-US" dirty="0"/>
          </a:p>
        </p:txBody>
      </p:sp>
      <p:pic>
        <p:nvPicPr>
          <p:cNvPr id="2050" name="Picture 2">
            <a:hlinkClick r:id="rId3"/>
            <a:extLst>
              <a:ext uri="{FF2B5EF4-FFF2-40B4-BE49-F238E27FC236}">
                <a16:creationId xmlns:a16="http://schemas.microsoft.com/office/drawing/2014/main" id="{E6D2F0E8-A9F7-4B63-AB39-C663EA6021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15"/>
          <a:stretch/>
        </p:blipFill>
        <p:spPr bwMode="auto">
          <a:xfrm>
            <a:off x="11123384" y="5772860"/>
            <a:ext cx="606199" cy="42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9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 </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a:xfrm>
            <a:off x="9180576" y="6327649"/>
            <a:ext cx="2706624" cy="319732"/>
          </a:xfrm>
          <a:prstGeom prst="rect">
            <a:avLst/>
          </a:prstGeom>
        </p:spPr>
        <p:txBody>
          <a:bodyPr/>
          <a:lstStyle/>
          <a:p>
            <a:pPr algn="l"/>
            <a:r>
              <a:rPr lang="en-US"/>
              <a:t>@thorstenbutz</a:t>
            </a:r>
            <a:endParaRPr lang="en-US" dirty="0"/>
          </a:p>
        </p:txBody>
      </p:sp>
      <p:sp>
        <p:nvSpPr>
          <p:cNvPr id="4" name="TextBox 3">
            <a:extLst>
              <a:ext uri="{FF2B5EF4-FFF2-40B4-BE49-F238E27FC236}">
                <a16:creationId xmlns:a16="http://schemas.microsoft.com/office/drawing/2014/main" id="{CA39CE82-8ED4-4AC7-AC17-2B98597D0C97}"/>
              </a:ext>
            </a:extLst>
          </p:cNvPr>
          <p:cNvSpPr txBox="1"/>
          <p:nvPr/>
        </p:nvSpPr>
        <p:spPr>
          <a:xfrm>
            <a:off x="694481" y="1900372"/>
            <a:ext cx="10764456" cy="1569660"/>
          </a:xfrm>
          <a:prstGeom prst="rect">
            <a:avLst/>
          </a:prstGeom>
          <a:noFill/>
        </p:spPr>
        <p:txBody>
          <a:bodyPr wrap="square" rtlCol="0">
            <a:spAutoFit/>
          </a:bodyPr>
          <a:lstStyle/>
          <a:p>
            <a:pPr algn="ctr"/>
            <a:r>
              <a:rPr lang="sr-Latn-RS" sz="9600" b="1">
                <a:solidFill>
                  <a:srgbClr val="0F4C81"/>
                </a:solidFill>
                <a:latin typeface="Ostrich Sans Inline" panose="00000500000000000000" pitchFamily="50" charset="0"/>
                <a:cs typeface="Segoe UI" panose="020B0502040204020203" pitchFamily="34" charset="0"/>
              </a:rPr>
              <a:t>DEMO</a:t>
            </a:r>
            <a:endParaRPr lang="en-US" sz="9600" b="1" dirty="0">
              <a:solidFill>
                <a:srgbClr val="0F4C81"/>
              </a:solidFill>
              <a:latin typeface="Ostrich Sans Inline" panose="00000500000000000000" pitchFamily="50" charset="0"/>
              <a:cs typeface="Segoe UI" panose="020B0502040204020203" pitchFamily="34" charset="0"/>
            </a:endParaRPr>
          </a:p>
        </p:txBody>
      </p:sp>
    </p:spTree>
    <p:extLst>
      <p:ext uri="{BB962C8B-B14F-4D97-AF65-F5344CB8AC3E}">
        <p14:creationId xmlns:p14="http://schemas.microsoft.com/office/powerpoint/2010/main" val="43798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AF82C3-2311-4D98-AFD0-7D7C1C971883}"/>
              </a:ext>
            </a:extLst>
          </p:cNvPr>
          <p:cNvSpPr>
            <a:spLocks noGrp="1"/>
          </p:cNvSpPr>
          <p:nvPr>
            <p:ph type="title"/>
          </p:nvPr>
        </p:nvSpPr>
        <p:spPr/>
        <p:txBody>
          <a:bodyPr/>
          <a:lstStyle/>
          <a:p>
            <a:r>
              <a:rPr lang="en-US" u="sng"/>
              <a:t>S</a:t>
            </a:r>
            <a:r>
              <a:rPr lang="en-US"/>
              <a:t>PARQL </a:t>
            </a:r>
            <a:r>
              <a:rPr lang="en-US" u="sng"/>
              <a:t>P</a:t>
            </a:r>
            <a:r>
              <a:rPr lang="en-US"/>
              <a:t>rotocol </a:t>
            </a:r>
            <a:r>
              <a:rPr lang="en-US" u="sng"/>
              <a:t>a</a:t>
            </a:r>
            <a:r>
              <a:rPr lang="en-US"/>
              <a:t>nd </a:t>
            </a:r>
            <a:r>
              <a:rPr lang="en-US" u="sng"/>
              <a:t>R</a:t>
            </a:r>
            <a:r>
              <a:rPr lang="en-US"/>
              <a:t>DF </a:t>
            </a:r>
            <a:r>
              <a:rPr lang="en-US" u="sng"/>
              <a:t>Q</a:t>
            </a:r>
            <a:r>
              <a:rPr lang="en-US"/>
              <a:t>uery </a:t>
            </a:r>
            <a:r>
              <a:rPr lang="en-US" u="sng"/>
              <a:t>L</a:t>
            </a:r>
            <a:r>
              <a:rPr lang="en-US"/>
              <a:t>anguage</a:t>
            </a:r>
            <a:endParaRPr lang="de-DE"/>
          </a:p>
        </p:txBody>
      </p:sp>
      <p:sp>
        <p:nvSpPr>
          <p:cNvPr id="5" name="Inhaltsplatzhalter 4">
            <a:extLst>
              <a:ext uri="{FF2B5EF4-FFF2-40B4-BE49-F238E27FC236}">
                <a16:creationId xmlns:a16="http://schemas.microsoft.com/office/drawing/2014/main" id="{52AFF0B8-3996-4981-A06B-AAC914129FFC}"/>
              </a:ext>
            </a:extLst>
          </p:cNvPr>
          <p:cNvSpPr>
            <a:spLocks noGrp="1"/>
          </p:cNvSpPr>
          <p:nvPr>
            <p:ph idx="1"/>
          </p:nvPr>
        </p:nvSpPr>
        <p:spPr/>
        <p:txBody>
          <a:bodyPr>
            <a:normAutofit/>
          </a:bodyPr>
          <a:lstStyle/>
          <a:p>
            <a:r>
              <a:rPr lang="en-DE" sz="3200">
                <a:latin typeface="Ostrich Sans Rounded" panose="02000508000000020004" pitchFamily="2" charset="0"/>
              </a:rPr>
              <a:t>S</a:t>
            </a:r>
            <a:r>
              <a:rPr lang="de-DE" sz="3200">
                <a:latin typeface="Ostrich Sans Rounded" panose="02000508000000020004" pitchFamily="2" charset="0"/>
              </a:rPr>
              <a:t>e</a:t>
            </a:r>
            <a:r>
              <a:rPr lang="en-DE" sz="3200">
                <a:latin typeface="Ostrich Sans Rounded" panose="02000508000000020004" pitchFamily="2" charset="0"/>
              </a:rPr>
              <a:t>m</a:t>
            </a:r>
            <a:r>
              <a:rPr lang="de-DE" sz="3200">
                <a:latin typeface="Ostrich Sans Rounded" panose="02000508000000020004" pitchFamily="2" charset="0"/>
              </a:rPr>
              <a:t>a</a:t>
            </a:r>
            <a:r>
              <a:rPr lang="en-DE" sz="3200">
                <a:latin typeface="Ostrich Sans Rounded" panose="02000508000000020004" pitchFamily="2" charset="0"/>
              </a:rPr>
              <a:t>n</a:t>
            </a:r>
            <a:r>
              <a:rPr lang="de-DE" sz="3200">
                <a:latin typeface="Ostrich Sans Rounded" panose="02000508000000020004" pitchFamily="2" charset="0"/>
              </a:rPr>
              <a:t>t</a:t>
            </a:r>
            <a:r>
              <a:rPr lang="en-DE" sz="3200">
                <a:latin typeface="Ostrich Sans Rounded" panose="02000508000000020004" pitchFamily="2" charset="0"/>
              </a:rPr>
              <a:t>i</a:t>
            </a:r>
            <a:r>
              <a:rPr lang="de-DE" sz="3200">
                <a:latin typeface="Ostrich Sans Rounded" panose="02000508000000020004" pitchFamily="2" charset="0"/>
              </a:rPr>
              <a:t>c</a:t>
            </a:r>
            <a:r>
              <a:rPr lang="en-DE" sz="3200">
                <a:latin typeface="Ostrich Sans Rounded" panose="02000508000000020004" pitchFamily="2" charset="0"/>
              </a:rPr>
              <a:t> </a:t>
            </a:r>
            <a:r>
              <a:rPr lang="de-DE" sz="3200">
                <a:latin typeface="Ostrich Sans Rounded" panose="02000508000000020004" pitchFamily="2" charset="0"/>
              </a:rPr>
              <a:t>q</a:t>
            </a:r>
            <a:r>
              <a:rPr lang="en-DE" sz="3200">
                <a:latin typeface="Ostrich Sans Rounded" panose="02000508000000020004" pitchFamily="2" charset="0"/>
              </a:rPr>
              <a:t>u</a:t>
            </a:r>
            <a:r>
              <a:rPr lang="de-DE" sz="3200">
                <a:latin typeface="Ostrich Sans Rounded" panose="02000508000000020004" pitchFamily="2" charset="0"/>
              </a:rPr>
              <a:t>e</a:t>
            </a:r>
            <a:r>
              <a:rPr lang="en-DE" sz="3200">
                <a:latin typeface="Ostrich Sans Rounded" panose="02000508000000020004" pitchFamily="2" charset="0"/>
              </a:rPr>
              <a:t>r</a:t>
            </a:r>
            <a:r>
              <a:rPr lang="de-DE" sz="3200">
                <a:latin typeface="Ostrich Sans Rounded" panose="02000508000000020004" pitchFamily="2" charset="0"/>
              </a:rPr>
              <a:t>y</a:t>
            </a:r>
            <a:r>
              <a:rPr lang="en-DE" sz="3200">
                <a:latin typeface="Ostrich Sans Rounded" panose="02000508000000020004" pitchFamily="2" charset="0"/>
              </a:rPr>
              <a:t> </a:t>
            </a:r>
            <a:r>
              <a:rPr lang="de-DE" sz="3200">
                <a:latin typeface="Ostrich Sans Rounded" panose="02000508000000020004" pitchFamily="2" charset="0"/>
              </a:rPr>
              <a:t>l</a:t>
            </a:r>
            <a:r>
              <a:rPr lang="en-DE" sz="3200">
                <a:latin typeface="Ostrich Sans Rounded" panose="02000508000000020004" pitchFamily="2" charset="0"/>
              </a:rPr>
              <a:t>a</a:t>
            </a:r>
            <a:r>
              <a:rPr lang="de-DE" sz="3200">
                <a:latin typeface="Ostrich Sans Rounded" panose="02000508000000020004" pitchFamily="2" charset="0"/>
              </a:rPr>
              <a:t>n</a:t>
            </a:r>
            <a:r>
              <a:rPr lang="en-DE" sz="3200">
                <a:latin typeface="Ostrich Sans Rounded" panose="02000508000000020004" pitchFamily="2" charset="0"/>
              </a:rPr>
              <a:t>g</a:t>
            </a:r>
            <a:r>
              <a:rPr lang="de-DE" sz="3200">
                <a:latin typeface="Ostrich Sans Rounded" panose="02000508000000020004" pitchFamily="2" charset="0"/>
              </a:rPr>
              <a:t>u</a:t>
            </a:r>
            <a:r>
              <a:rPr lang="en-DE" sz="3200">
                <a:latin typeface="Ostrich Sans Rounded" panose="02000508000000020004" pitchFamily="2" charset="0"/>
              </a:rPr>
              <a:t>a</a:t>
            </a:r>
            <a:r>
              <a:rPr lang="de-DE" sz="3200">
                <a:latin typeface="Ostrich Sans Rounded" panose="02000508000000020004" pitchFamily="2" charset="0"/>
              </a:rPr>
              <a:t>g</a:t>
            </a:r>
            <a:r>
              <a:rPr lang="en-DE" sz="3200">
                <a:latin typeface="Ostrich Sans Rounded" panose="02000508000000020004" pitchFamily="2" charset="0"/>
              </a:rPr>
              <a:t>e </a:t>
            </a:r>
            <a:r>
              <a:rPr lang="de-DE" sz="3200">
                <a:latin typeface="Ostrich Sans Rounded" panose="02000508000000020004" pitchFamily="2" charset="0"/>
              </a:rPr>
              <a:t>f</a:t>
            </a:r>
            <a:r>
              <a:rPr lang="en-DE" sz="3200">
                <a:latin typeface="Ostrich Sans Rounded" panose="02000508000000020004" pitchFamily="2" charset="0"/>
              </a:rPr>
              <a:t>o</a:t>
            </a:r>
            <a:r>
              <a:rPr lang="de-DE" sz="3200">
                <a:latin typeface="Ostrich Sans Rounded" panose="02000508000000020004" pitchFamily="2" charset="0"/>
              </a:rPr>
              <a:t>r</a:t>
            </a:r>
            <a:r>
              <a:rPr lang="en-DE" sz="3200">
                <a:latin typeface="Ostrich Sans Rounded" panose="02000508000000020004" pitchFamily="2" charset="0"/>
              </a:rPr>
              <a:t> </a:t>
            </a:r>
            <a:r>
              <a:rPr lang="de-DE" sz="3200">
                <a:latin typeface="Ostrich Sans Rounded" panose="02000508000000020004" pitchFamily="2" charset="0"/>
              </a:rPr>
              <a:t>d</a:t>
            </a:r>
            <a:r>
              <a:rPr lang="en-DE" sz="3200">
                <a:latin typeface="Ostrich Sans Rounded" panose="02000508000000020004" pitchFamily="2" charset="0"/>
              </a:rPr>
              <a:t>a</a:t>
            </a:r>
            <a:r>
              <a:rPr lang="de-DE" sz="3200">
                <a:latin typeface="Ostrich Sans Rounded" panose="02000508000000020004" pitchFamily="2" charset="0"/>
              </a:rPr>
              <a:t>t</a:t>
            </a:r>
            <a:r>
              <a:rPr lang="en-DE" sz="3200">
                <a:latin typeface="Ostrich Sans Rounded" panose="02000508000000020004" pitchFamily="2" charset="0"/>
              </a:rPr>
              <a:t>a</a:t>
            </a:r>
            <a:r>
              <a:rPr lang="de-DE" sz="3200">
                <a:latin typeface="Ostrich Sans Rounded" panose="02000508000000020004" pitchFamily="2" charset="0"/>
              </a:rPr>
              <a:t>b</a:t>
            </a:r>
            <a:r>
              <a:rPr lang="en-DE" sz="3200">
                <a:latin typeface="Ostrich Sans Rounded" panose="02000508000000020004" pitchFamily="2" charset="0"/>
              </a:rPr>
              <a:t>a</a:t>
            </a:r>
            <a:r>
              <a:rPr lang="de-DE" sz="3200">
                <a:latin typeface="Ostrich Sans Rounded" panose="02000508000000020004" pitchFamily="2" charset="0"/>
              </a:rPr>
              <a:t>s</a:t>
            </a:r>
            <a:r>
              <a:rPr lang="en-DE" sz="3200">
                <a:latin typeface="Ostrich Sans Rounded" panose="02000508000000020004" pitchFamily="2" charset="0"/>
              </a:rPr>
              <a:t>e</a:t>
            </a:r>
            <a:r>
              <a:rPr lang="de-DE" sz="3200">
                <a:latin typeface="Ostrich Sans Rounded" panose="02000508000000020004" pitchFamily="2" charset="0"/>
              </a:rPr>
              <a:t>s</a:t>
            </a:r>
            <a:endParaRPr lang="en-DE" sz="3200">
              <a:latin typeface="Ostrich Sans Rounded" panose="02000508000000020004" pitchFamily="2" charset="0"/>
            </a:endParaRPr>
          </a:p>
          <a:p>
            <a:r>
              <a:rPr lang="en-DE" sz="3200">
                <a:latin typeface="Ostrich Sans Rounded" panose="02000508000000020004" pitchFamily="2" charset="0"/>
              </a:rPr>
              <a:t>D</a:t>
            </a:r>
            <a:r>
              <a:rPr lang="de-DE" sz="3200">
                <a:latin typeface="Ostrich Sans Rounded" panose="02000508000000020004" pitchFamily="2" charset="0"/>
              </a:rPr>
              <a:t>A</a:t>
            </a:r>
            <a:r>
              <a:rPr lang="en-DE" sz="3200">
                <a:latin typeface="Ostrich Sans Rounded" panose="02000508000000020004" pitchFamily="2" charset="0"/>
              </a:rPr>
              <a:t>T</a:t>
            </a:r>
            <a:r>
              <a:rPr lang="de-DE" sz="3200">
                <a:latin typeface="Ostrich Sans Rounded" panose="02000508000000020004" pitchFamily="2" charset="0"/>
              </a:rPr>
              <a:t>A</a:t>
            </a:r>
            <a:r>
              <a:rPr lang="en-DE" sz="3200">
                <a:latin typeface="Ostrich Sans Rounded" panose="02000508000000020004" pitchFamily="2" charset="0"/>
              </a:rPr>
              <a:t> </a:t>
            </a:r>
            <a:r>
              <a:rPr lang="de-DE" sz="3200">
                <a:latin typeface="Ostrich Sans Rounded" panose="02000508000000020004" pitchFamily="2" charset="0"/>
              </a:rPr>
              <a:t>S</a:t>
            </a:r>
            <a:r>
              <a:rPr lang="en-DE" sz="3200">
                <a:latin typeface="Ostrich Sans Rounded" panose="02000508000000020004" pitchFamily="2" charset="0"/>
              </a:rPr>
              <a:t>T</a:t>
            </a:r>
            <a:r>
              <a:rPr lang="de-DE" sz="3200">
                <a:latin typeface="Ostrich Sans Rounded" panose="02000508000000020004" pitchFamily="2" charset="0"/>
              </a:rPr>
              <a:t>O</a:t>
            </a:r>
            <a:r>
              <a:rPr lang="en-DE" sz="3200">
                <a:latin typeface="Ostrich Sans Rounded" panose="02000508000000020004" pitchFamily="2" charset="0"/>
              </a:rPr>
              <a:t>RD in </a:t>
            </a:r>
            <a:r>
              <a:rPr lang="de-DE" sz="3200">
                <a:latin typeface="Ostrich Sans Rounded" panose="02000508000000020004" pitchFamily="2" charset="0"/>
              </a:rPr>
              <a:t>Resource Description Framework (RDF)</a:t>
            </a:r>
            <a:r>
              <a:rPr lang="en-DE" sz="3200">
                <a:latin typeface="Ostrich Sans Rounded" panose="02000508000000020004" pitchFamily="2" charset="0"/>
              </a:rPr>
              <a:t> </a:t>
            </a:r>
            <a:r>
              <a:rPr lang="de-DE" sz="3200">
                <a:latin typeface="Ostrich Sans Rounded" panose="02000508000000020004" pitchFamily="2" charset="0"/>
              </a:rPr>
              <a:t>f</a:t>
            </a:r>
            <a:r>
              <a:rPr lang="en-DE" sz="3200">
                <a:latin typeface="Ostrich Sans Rounded" panose="02000508000000020004" pitchFamily="2" charset="0"/>
              </a:rPr>
              <a:t>o</a:t>
            </a:r>
            <a:r>
              <a:rPr lang="de-DE" sz="3200">
                <a:latin typeface="Ostrich Sans Rounded" panose="02000508000000020004" pitchFamily="2" charset="0"/>
              </a:rPr>
              <a:t>r</a:t>
            </a:r>
            <a:r>
              <a:rPr lang="en-DE" sz="3200">
                <a:latin typeface="Ostrich Sans Rounded" panose="02000508000000020004" pitchFamily="2" charset="0"/>
              </a:rPr>
              <a:t>m</a:t>
            </a:r>
            <a:r>
              <a:rPr lang="de-DE" sz="3200">
                <a:latin typeface="Ostrich Sans Rounded" panose="02000508000000020004" pitchFamily="2" charset="0"/>
              </a:rPr>
              <a:t>a</a:t>
            </a:r>
            <a:r>
              <a:rPr lang="en-DE" sz="3200">
                <a:latin typeface="Ostrich Sans Rounded" panose="02000508000000020004" pitchFamily="2" charset="0"/>
              </a:rPr>
              <a:t>t</a:t>
            </a:r>
          </a:p>
          <a:p>
            <a:r>
              <a:rPr lang="en-DE" sz="3200">
                <a:latin typeface="Ostrich Sans Rounded" panose="02000508000000020004" pitchFamily="2" charset="0"/>
              </a:rPr>
              <a:t>key technologoy of the "semantic web"</a:t>
            </a:r>
          </a:p>
          <a:p>
            <a:r>
              <a:rPr lang="en-DE" sz="3200">
                <a:latin typeface="Ostrich Sans Rounded" panose="02000508000000020004" pitchFamily="2" charset="0"/>
              </a:rPr>
              <a:t>developed by </a:t>
            </a:r>
          </a:p>
          <a:p>
            <a:endParaRPr lang="de-DE" sz="3200">
              <a:latin typeface="Ostrich Sans Rounded" panose="02000508000000020004" pitchFamily="2" charset="0"/>
            </a:endParaRPr>
          </a:p>
        </p:txBody>
      </p:sp>
      <p:sp>
        <p:nvSpPr>
          <p:cNvPr id="3" name="Fußzeilenplatzhalter 2">
            <a:extLst>
              <a:ext uri="{FF2B5EF4-FFF2-40B4-BE49-F238E27FC236}">
                <a16:creationId xmlns:a16="http://schemas.microsoft.com/office/drawing/2014/main" id="{3563A3C0-C33B-4876-85A9-B51DFDC7451D}"/>
              </a:ext>
            </a:extLst>
          </p:cNvPr>
          <p:cNvSpPr>
            <a:spLocks noGrp="1"/>
          </p:cNvSpPr>
          <p:nvPr>
            <p:ph type="ftr" sz="quarter" idx="11"/>
          </p:nvPr>
        </p:nvSpPr>
        <p:spPr/>
        <p:txBody>
          <a:bodyPr/>
          <a:lstStyle/>
          <a:p>
            <a:r>
              <a:rPr lang="en-US"/>
              <a:t>@thorstenbutz</a:t>
            </a:r>
            <a:endParaRPr lang="en-US" dirty="0"/>
          </a:p>
        </p:txBody>
      </p:sp>
      <p:pic>
        <p:nvPicPr>
          <p:cNvPr id="1028" name="Picture 4">
            <a:extLst>
              <a:ext uri="{FF2B5EF4-FFF2-40B4-BE49-F238E27FC236}">
                <a16:creationId xmlns:a16="http://schemas.microsoft.com/office/drawing/2014/main" id="{0CE24D73-05C0-4F7F-B085-BBEE7E81F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625" y="3114675"/>
            <a:ext cx="1005775" cy="684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platzhalter 1">
            <a:extLst>
              <a:ext uri="{FF2B5EF4-FFF2-40B4-BE49-F238E27FC236}">
                <a16:creationId xmlns:a16="http://schemas.microsoft.com/office/drawing/2014/main" id="{F95103AD-C05B-4ADA-8979-8CF55EEC2F18}"/>
              </a:ext>
            </a:extLst>
          </p:cNvPr>
          <p:cNvSpPr txBox="1">
            <a:spLocks/>
          </p:cNvSpPr>
          <p:nvPr/>
        </p:nvSpPr>
        <p:spPr>
          <a:xfrm>
            <a:off x="838200" y="3920458"/>
            <a:ext cx="10515600" cy="2337998"/>
          </a:xfrm>
          <a:prstGeom prst="rect">
            <a:avLst/>
          </a:prstGeom>
          <a:solidFill>
            <a:schemeClr val="bg1">
              <a:lumMod val="95000"/>
              <a:alpha val="75000"/>
            </a:schemeClr>
          </a:solidFill>
          <a:ln>
            <a:solidFill>
              <a:srgbClr val="5882A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900">
                <a:solidFill>
                  <a:srgbClr val="333333"/>
                </a:solidFill>
                <a:latin typeface="Consolas" panose="020B0609020204030204" pitchFamily="49" charset="0"/>
              </a:rPr>
            </a:br>
            <a:r>
              <a:rPr lang="en-US" sz="1800">
                <a:solidFill>
                  <a:srgbClr val="00008B"/>
                </a:solidFill>
                <a:latin typeface="Consolas" panose="020B0609020204030204" pitchFamily="49" charset="0"/>
              </a:rPr>
              <a:t>SELECT</a:t>
            </a:r>
            <a:r>
              <a:rPr lang="en-US" sz="1800">
                <a:solidFill>
                  <a:srgbClr val="333333"/>
                </a:solidFill>
                <a:latin typeface="Consolas" panose="020B0609020204030204" pitchFamily="49" charset="0"/>
              </a:rPr>
              <a:t> </a:t>
            </a:r>
            <a:r>
              <a:rPr lang="en-US" sz="1800">
                <a:solidFill>
                  <a:srgbClr val="800080"/>
                </a:solidFill>
                <a:latin typeface="Consolas" panose="020B0609020204030204" pitchFamily="49" charset="0"/>
              </a:rPr>
              <a:t>?human</a:t>
            </a:r>
            <a:r>
              <a:rPr lang="en-US" sz="1800">
                <a:solidFill>
                  <a:srgbClr val="333333"/>
                </a:solidFill>
                <a:latin typeface="Consolas" panose="020B0609020204030204" pitchFamily="49" charset="0"/>
              </a:rPr>
              <a:t> </a:t>
            </a:r>
            <a:r>
              <a:rPr lang="en-US" sz="1800">
                <a:solidFill>
                  <a:srgbClr val="00008B"/>
                </a:solidFill>
                <a:latin typeface="Consolas" panose="020B0609020204030204" pitchFamily="49" charset="0"/>
              </a:rPr>
              <a:t>WHERE</a:t>
            </a:r>
            <a:r>
              <a:rPr lang="en-US" sz="1800">
                <a:solidFill>
                  <a:srgbClr val="333333"/>
                </a:solidFill>
                <a:latin typeface="Consolas" panose="020B0609020204030204" pitchFamily="49" charset="0"/>
              </a:rPr>
              <a:t> {  </a:t>
            </a:r>
          </a:p>
          <a:p>
            <a:pPr marL="0" indent="0">
              <a:buNone/>
            </a:pP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 </a:t>
            </a:r>
            <a:r>
              <a:rPr lang="en-DE" sz="1800" i="1">
                <a:solidFill>
                  <a:srgbClr val="006400"/>
                </a:solidFill>
                <a:latin typeface="Consolas" panose="020B0609020204030204" pitchFamily="49" charset="0"/>
              </a:rPr>
              <a:t>S</a:t>
            </a:r>
            <a:r>
              <a:rPr lang="de-DE" sz="1800" i="1">
                <a:solidFill>
                  <a:srgbClr val="006400"/>
                </a:solidFill>
                <a:latin typeface="Consolas" panose="020B0609020204030204" pitchFamily="49" charset="0"/>
              </a:rPr>
              <a:t>e</a:t>
            </a:r>
            <a:r>
              <a:rPr lang="en-DE" sz="1800" i="1">
                <a:solidFill>
                  <a:srgbClr val="006400"/>
                </a:solidFill>
                <a:latin typeface="Consolas" panose="020B0609020204030204" pitchFamily="49" charset="0"/>
              </a:rPr>
              <a:t>m</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t</a:t>
            </a:r>
            <a:r>
              <a:rPr lang="en-DE" sz="1800" i="1">
                <a:solidFill>
                  <a:srgbClr val="006400"/>
                </a:solidFill>
                <a:latin typeface="Consolas" panose="020B0609020204030204" pitchFamily="49" charset="0"/>
              </a:rPr>
              <a:t>ic Triple </a:t>
            </a:r>
          </a:p>
          <a:p>
            <a:pPr marL="0" indent="0">
              <a:buNone/>
            </a:pPr>
            <a:r>
              <a:rPr lang="en-US" sz="1800">
                <a:solidFill>
                  <a:srgbClr val="333333"/>
                </a:solidFill>
                <a:latin typeface="Consolas" panose="020B0609020204030204" pitchFamily="49" charset="0"/>
              </a:rPr>
              <a:t>  </a:t>
            </a:r>
            <a:r>
              <a:rPr lang="en-US" sz="1800">
                <a:solidFill>
                  <a:srgbClr val="800080"/>
                </a:solidFill>
                <a:latin typeface="Consolas" panose="020B0609020204030204" pitchFamily="49" charset="0"/>
              </a:rPr>
              <a:t>?human</a:t>
            </a:r>
            <a:r>
              <a:rPr lang="en-US" sz="1800">
                <a:solidFill>
                  <a:srgbClr val="333333"/>
                </a:solidFill>
                <a:latin typeface="Consolas" panose="020B0609020204030204" pitchFamily="49" charset="0"/>
              </a:rPr>
              <a:t> </a:t>
            </a:r>
            <a:r>
              <a:rPr lang="en-US" sz="1800">
                <a:solidFill>
                  <a:srgbClr val="00008B"/>
                </a:solidFill>
                <a:latin typeface="Consolas" panose="020B0609020204030204" pitchFamily="49" charset="0"/>
              </a:rPr>
              <a:t>wdt:</a:t>
            </a:r>
            <a:r>
              <a:rPr lang="en-US" sz="1800">
                <a:solidFill>
                  <a:srgbClr val="FF4500"/>
                </a:solidFill>
                <a:latin typeface="Consolas" panose="020B0609020204030204" pitchFamily="49" charset="0"/>
              </a:rPr>
              <a:t>P31</a:t>
            </a:r>
            <a:r>
              <a:rPr lang="en-US" sz="1800">
                <a:solidFill>
                  <a:srgbClr val="333333"/>
                </a:solidFill>
                <a:latin typeface="Consolas" panose="020B0609020204030204" pitchFamily="49" charset="0"/>
              </a:rPr>
              <a:t> </a:t>
            </a:r>
            <a:r>
              <a:rPr lang="en-US" sz="1800">
                <a:solidFill>
                  <a:srgbClr val="00008B"/>
                </a:solidFill>
                <a:latin typeface="Consolas" panose="020B0609020204030204" pitchFamily="49" charset="0"/>
              </a:rPr>
              <a:t>wd:</a:t>
            </a:r>
            <a:r>
              <a:rPr lang="en-US" sz="1800">
                <a:solidFill>
                  <a:srgbClr val="FF4500"/>
                </a:solidFill>
                <a:latin typeface="Consolas" panose="020B0609020204030204" pitchFamily="49" charset="0"/>
              </a:rPr>
              <a:t>Q5</a:t>
            </a:r>
            <a:r>
              <a:rPr lang="en-US" sz="1800">
                <a:solidFill>
                  <a:srgbClr val="333333"/>
                </a:solidFill>
                <a:latin typeface="Consolas" panose="020B0609020204030204" pitchFamily="49" charset="0"/>
              </a:rPr>
              <a:t>.</a:t>
            </a:r>
            <a:r>
              <a:rPr lang="en-DE" sz="1800">
                <a:solidFill>
                  <a:srgbClr val="333333"/>
                </a:solidFill>
                <a:latin typeface="Consolas" panose="020B0609020204030204" pitchFamily="49" charset="0"/>
              </a:rPr>
              <a:t> </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i</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s</a:t>
            </a:r>
            <a:r>
              <a:rPr lang="en-DE" sz="1800" i="1">
                <a:solidFill>
                  <a:srgbClr val="006400"/>
                </a:solidFill>
                <a:latin typeface="Consolas" panose="020B0609020204030204" pitchFamily="49" charset="0"/>
              </a:rPr>
              <a:t>t</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e </a:t>
            </a:r>
            <a:r>
              <a:rPr lang="de-DE" sz="1800" i="1">
                <a:solidFill>
                  <a:srgbClr val="006400"/>
                </a:solidFill>
                <a:latin typeface="Consolas" panose="020B0609020204030204" pitchFamily="49" charset="0"/>
              </a:rPr>
              <a:t>o</a:t>
            </a:r>
            <a:r>
              <a:rPr lang="en-DE" sz="1800" i="1">
                <a:solidFill>
                  <a:srgbClr val="006400"/>
                </a:solidFill>
                <a:latin typeface="Consolas" panose="020B0609020204030204" pitchFamily="49" charset="0"/>
              </a:rPr>
              <a:t>f" "</a:t>
            </a:r>
            <a:r>
              <a:rPr lang="de-DE" sz="1800" i="1">
                <a:solidFill>
                  <a:srgbClr val="006400"/>
                </a:solidFill>
                <a:latin typeface="Consolas" panose="020B0609020204030204" pitchFamily="49" charset="0"/>
              </a:rPr>
              <a:t>h</a:t>
            </a:r>
            <a:r>
              <a:rPr lang="en-DE" sz="1800" i="1">
                <a:solidFill>
                  <a:srgbClr val="006400"/>
                </a:solidFill>
                <a:latin typeface="Consolas" panose="020B0609020204030204" pitchFamily="49" charset="0"/>
              </a:rPr>
              <a:t>u</a:t>
            </a:r>
            <a:r>
              <a:rPr lang="de-DE" sz="1800" i="1">
                <a:solidFill>
                  <a:srgbClr val="006400"/>
                </a:solidFill>
                <a:latin typeface="Consolas" panose="020B0609020204030204" pitchFamily="49" charset="0"/>
              </a:rPr>
              <a:t>m</a:t>
            </a:r>
            <a:r>
              <a:rPr lang="en-DE" sz="1800" i="1">
                <a:solidFill>
                  <a:srgbClr val="006400"/>
                </a:solidFill>
                <a:latin typeface="Consolas" panose="020B0609020204030204" pitchFamily="49" charset="0"/>
              </a:rPr>
              <a:t>a</a:t>
            </a:r>
            <a:r>
              <a:rPr lang="de-DE" sz="1800" i="1">
                <a:solidFill>
                  <a:srgbClr val="006400"/>
                </a:solidFill>
                <a:latin typeface="Consolas" panose="020B0609020204030204" pitchFamily="49" charset="0"/>
              </a:rPr>
              <a:t>n</a:t>
            </a:r>
            <a:r>
              <a:rPr lang="en-DE" sz="1800" i="1">
                <a:solidFill>
                  <a:srgbClr val="006400"/>
                </a:solidFill>
                <a:latin typeface="Consolas" panose="020B0609020204030204" pitchFamily="49" charset="0"/>
              </a:rPr>
              <a:t>"</a:t>
            </a:r>
            <a:endParaRPr lang="en-US" sz="1800">
              <a:solidFill>
                <a:srgbClr val="333333"/>
              </a:solidFill>
              <a:latin typeface="Consolas" panose="020B0609020204030204" pitchFamily="49" charset="0"/>
            </a:endParaRPr>
          </a:p>
          <a:p>
            <a:pPr marL="0" indent="0">
              <a:buNone/>
            </a:pPr>
            <a:r>
              <a:rPr lang="en-US" sz="1800">
                <a:solidFill>
                  <a:srgbClr val="333333"/>
                </a:solidFill>
                <a:latin typeface="Consolas" panose="020B0609020204030204" pitchFamily="49" charset="0"/>
              </a:rPr>
              <a:t>}</a:t>
            </a:r>
          </a:p>
          <a:p>
            <a:pPr marL="0" indent="0">
              <a:buNone/>
            </a:pPr>
            <a:r>
              <a:rPr lang="en-US" sz="1800">
                <a:solidFill>
                  <a:srgbClr val="00008B"/>
                </a:solidFill>
                <a:latin typeface="Consolas" panose="020B0609020204030204" pitchFamily="49" charset="0"/>
              </a:rPr>
              <a:t>LIMIT</a:t>
            </a:r>
            <a:r>
              <a:rPr lang="en-US" sz="1800">
                <a:solidFill>
                  <a:srgbClr val="333333"/>
                </a:solidFill>
                <a:latin typeface="Consolas" panose="020B0609020204030204" pitchFamily="49" charset="0"/>
              </a:rPr>
              <a:t> </a:t>
            </a:r>
            <a:r>
              <a:rPr lang="en-US" sz="1800">
                <a:solidFill>
                  <a:srgbClr val="800080"/>
                </a:solidFill>
                <a:latin typeface="Consolas" panose="020B0609020204030204" pitchFamily="49" charset="0"/>
              </a:rPr>
              <a:t>10</a:t>
            </a:r>
            <a:endParaRPr lang="en-US" sz="1800">
              <a:solidFill>
                <a:srgbClr val="333333"/>
              </a:solidFill>
              <a:latin typeface="Consolas" panose="020B0609020204030204" pitchFamily="49" charset="0"/>
            </a:endParaRPr>
          </a:p>
        </p:txBody>
      </p:sp>
    </p:spTree>
    <p:extLst>
      <p:ext uri="{BB962C8B-B14F-4D97-AF65-F5344CB8AC3E}">
        <p14:creationId xmlns:p14="http://schemas.microsoft.com/office/powerpoint/2010/main" val="1830452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7AF82C3-2311-4D98-AFD0-7D7C1C971883}"/>
              </a:ext>
            </a:extLst>
          </p:cNvPr>
          <p:cNvSpPr>
            <a:spLocks noGrp="1"/>
          </p:cNvSpPr>
          <p:nvPr>
            <p:ph type="title"/>
          </p:nvPr>
        </p:nvSpPr>
        <p:spPr/>
        <p:txBody>
          <a:bodyPr/>
          <a:lstStyle/>
          <a:p>
            <a:r>
              <a:rPr lang="en-DE"/>
              <a:t>B</a:t>
            </a:r>
            <a:r>
              <a:rPr lang="de-DE"/>
              <a:t>a</a:t>
            </a:r>
            <a:r>
              <a:rPr lang="en-DE"/>
              <a:t>sics</a:t>
            </a:r>
            <a:endParaRPr lang="de-DE"/>
          </a:p>
        </p:txBody>
      </p:sp>
      <p:sp>
        <p:nvSpPr>
          <p:cNvPr id="5" name="Inhaltsplatzhalter 4">
            <a:extLst>
              <a:ext uri="{FF2B5EF4-FFF2-40B4-BE49-F238E27FC236}">
                <a16:creationId xmlns:a16="http://schemas.microsoft.com/office/drawing/2014/main" id="{52AFF0B8-3996-4981-A06B-AAC914129FFC}"/>
              </a:ext>
            </a:extLst>
          </p:cNvPr>
          <p:cNvSpPr>
            <a:spLocks noGrp="1"/>
          </p:cNvSpPr>
          <p:nvPr>
            <p:ph idx="1"/>
          </p:nvPr>
        </p:nvSpPr>
        <p:spPr>
          <a:xfrm>
            <a:off x="828575" y="1423686"/>
            <a:ext cx="5257800" cy="4753277"/>
          </a:xfrm>
        </p:spPr>
        <p:txBody>
          <a:bodyPr>
            <a:normAutofit/>
          </a:bodyPr>
          <a:lstStyle/>
          <a:p>
            <a:r>
              <a:rPr lang="de-DE" sz="3200">
                <a:latin typeface="Ostrich Sans Rounded" panose="02000508000000020004" pitchFamily="2" charset="0"/>
              </a:rPr>
              <a:t>V</a:t>
            </a:r>
            <a:r>
              <a:rPr lang="en-DE" sz="3200">
                <a:latin typeface="Ostrich Sans Rounded" panose="02000508000000020004" pitchFamily="2" charset="0"/>
              </a:rPr>
              <a:t>A</a:t>
            </a:r>
            <a:r>
              <a:rPr lang="de-DE" sz="3200">
                <a:latin typeface="Ostrich Sans Rounded" panose="02000508000000020004" pitchFamily="2" charset="0"/>
              </a:rPr>
              <a:t>R</a:t>
            </a:r>
            <a:r>
              <a:rPr lang="en-DE" sz="3200">
                <a:latin typeface="Ostrich Sans Rounded" panose="02000508000000020004" pitchFamily="2" charset="0"/>
              </a:rPr>
              <a:t>I</a:t>
            </a:r>
            <a:r>
              <a:rPr lang="de-DE" sz="3200">
                <a:latin typeface="Ostrich Sans Rounded" panose="02000508000000020004" pitchFamily="2" charset="0"/>
              </a:rPr>
              <a:t>A</a:t>
            </a:r>
            <a:r>
              <a:rPr lang="en-DE" sz="3200">
                <a:latin typeface="Ostrich Sans Rounded" panose="02000508000000020004" pitchFamily="2" charset="0"/>
              </a:rPr>
              <a:t>B</a:t>
            </a:r>
            <a:r>
              <a:rPr lang="de-DE" sz="3200">
                <a:latin typeface="Ostrich Sans Rounded" panose="02000508000000020004" pitchFamily="2" charset="0"/>
              </a:rPr>
              <a:t>L</a:t>
            </a:r>
            <a:r>
              <a:rPr lang="en-DE" sz="3200">
                <a:latin typeface="Ostrich Sans Rounded" panose="02000508000000020004" pitchFamily="2" charset="0"/>
              </a:rPr>
              <a:t>E</a:t>
            </a:r>
            <a:r>
              <a:rPr lang="en-US" sz="3200">
                <a:latin typeface="Ostrich Sans Rounded" panose="02000508000000020004" pitchFamily="2" charset="0"/>
              </a:rPr>
              <a:t>	</a:t>
            </a:r>
            <a:r>
              <a:rPr lang="en-US" sz="3200">
                <a:solidFill>
                  <a:schemeClr val="tx1">
                    <a:lumMod val="50000"/>
                    <a:lumOff val="50000"/>
                  </a:schemeClr>
                </a:solidFill>
                <a:latin typeface="Consolas" panose="020B0609020204030204" pitchFamily="49" charset="0"/>
              </a:rPr>
              <a:t>=&gt;</a:t>
            </a:r>
            <a:endParaRPr lang="en-DE" sz="3200">
              <a:solidFill>
                <a:schemeClr val="tx1">
                  <a:lumMod val="50000"/>
                  <a:lumOff val="50000"/>
                </a:schemeClr>
              </a:solidFill>
              <a:latin typeface="Consolas" panose="020B0609020204030204" pitchFamily="49" charset="0"/>
            </a:endParaRPr>
          </a:p>
          <a:p>
            <a:r>
              <a:rPr lang="de-DE" sz="3200">
                <a:latin typeface="Ostrich Sans Rounded" panose="02000508000000020004" pitchFamily="2" charset="0"/>
              </a:rPr>
              <a:t>i</a:t>
            </a:r>
            <a:r>
              <a:rPr lang="en-DE" sz="3200">
                <a:latin typeface="Ostrich Sans Rounded" panose="02000508000000020004" pitchFamily="2" charset="0"/>
              </a:rPr>
              <a:t>t</a:t>
            </a:r>
            <a:r>
              <a:rPr lang="de-DE" sz="3200">
                <a:latin typeface="Ostrich Sans Rounded" panose="02000508000000020004" pitchFamily="2" charset="0"/>
              </a:rPr>
              <a:t>e</a:t>
            </a:r>
            <a:r>
              <a:rPr lang="en-DE" sz="3200">
                <a:latin typeface="Ostrich Sans Rounded" panose="02000508000000020004" pitchFamily="2" charset="0"/>
              </a:rPr>
              <a:t>m</a:t>
            </a:r>
            <a:r>
              <a:rPr lang="en-US" sz="3200">
                <a:latin typeface="Ostrich Sans Rounded" panose="02000508000000020004" pitchFamily="2" charset="0"/>
              </a:rPr>
              <a:t> 	</a:t>
            </a:r>
            <a:r>
              <a:rPr lang="en-US" sz="3200">
                <a:latin typeface="Consolas" panose="020B0609020204030204" pitchFamily="49" charset="0"/>
              </a:rPr>
              <a:t> 	</a:t>
            </a:r>
            <a:r>
              <a:rPr lang="en-US" sz="3200">
                <a:solidFill>
                  <a:schemeClr val="tx1">
                    <a:lumMod val="50000"/>
                    <a:lumOff val="50000"/>
                  </a:schemeClr>
                </a:solidFill>
                <a:latin typeface="Consolas" panose="020B0609020204030204" pitchFamily="49" charset="0"/>
              </a:rPr>
              <a:t>=&gt;</a:t>
            </a:r>
            <a:endParaRPr lang="en-DE" sz="3200">
              <a:solidFill>
                <a:schemeClr val="tx1">
                  <a:lumMod val="50000"/>
                  <a:lumOff val="50000"/>
                </a:schemeClr>
              </a:solidFill>
              <a:latin typeface="Ostrich Sans Rounded" panose="02000508000000020004" pitchFamily="2" charset="0"/>
            </a:endParaRPr>
          </a:p>
          <a:p>
            <a:r>
              <a:rPr lang="en-DE" sz="3200">
                <a:latin typeface="Ostrich Sans Rounded" panose="02000508000000020004" pitchFamily="2" charset="0"/>
              </a:rPr>
              <a:t>Propert</a:t>
            </a:r>
            <a:r>
              <a:rPr lang="de-DE" sz="3200">
                <a:latin typeface="Ostrich Sans Rounded" panose="02000508000000020004" pitchFamily="2" charset="0"/>
              </a:rPr>
              <a:t>Y 	</a:t>
            </a:r>
            <a:r>
              <a:rPr lang="en-US" sz="3200">
                <a:solidFill>
                  <a:schemeClr val="tx1">
                    <a:lumMod val="50000"/>
                    <a:lumOff val="50000"/>
                  </a:schemeClr>
                </a:solidFill>
                <a:latin typeface="Consolas" panose="020B0609020204030204" pitchFamily="49" charset="0"/>
              </a:rPr>
              <a:t>=&gt;</a:t>
            </a:r>
            <a:endParaRPr lang="en-DE" sz="3200">
              <a:solidFill>
                <a:schemeClr val="tx1">
                  <a:lumMod val="50000"/>
                  <a:lumOff val="50000"/>
                </a:schemeClr>
              </a:solidFill>
              <a:latin typeface="Ostrich Sans Rounded" panose="02000508000000020004" pitchFamily="2" charset="0"/>
            </a:endParaRPr>
          </a:p>
          <a:p>
            <a:r>
              <a:rPr lang="en-DE" sz="3200">
                <a:latin typeface="Ostrich Sans Rounded" panose="02000508000000020004" pitchFamily="2" charset="0"/>
              </a:rPr>
              <a:t>p</a:t>
            </a:r>
            <a:r>
              <a:rPr lang="de-DE" sz="3200">
                <a:latin typeface="Ostrich Sans Rounded" panose="02000508000000020004" pitchFamily="2" charset="0"/>
              </a:rPr>
              <a:t>r</a:t>
            </a:r>
            <a:r>
              <a:rPr lang="en-DE" sz="3200">
                <a:latin typeface="Ostrich Sans Rounded" panose="02000508000000020004" pitchFamily="2" charset="0"/>
              </a:rPr>
              <a:t>e</a:t>
            </a:r>
            <a:r>
              <a:rPr lang="de-DE" sz="3200">
                <a:latin typeface="Ostrich Sans Rounded" panose="02000508000000020004" pitchFamily="2" charset="0"/>
              </a:rPr>
              <a:t>f</a:t>
            </a:r>
            <a:r>
              <a:rPr lang="en-DE" sz="3200">
                <a:latin typeface="Ostrich Sans Rounded" panose="02000508000000020004" pitchFamily="2" charset="0"/>
              </a:rPr>
              <a:t>i</a:t>
            </a:r>
            <a:r>
              <a:rPr lang="de-DE" sz="3200">
                <a:latin typeface="Ostrich Sans Rounded" panose="02000508000000020004" pitchFamily="2" charset="0"/>
              </a:rPr>
              <a:t>x 	</a:t>
            </a:r>
            <a:r>
              <a:rPr lang="en-US" sz="3200">
                <a:solidFill>
                  <a:schemeClr val="tx1">
                    <a:lumMod val="50000"/>
                    <a:lumOff val="50000"/>
                  </a:schemeClr>
                </a:solidFill>
                <a:latin typeface="Consolas" panose="020B0609020204030204" pitchFamily="49" charset="0"/>
              </a:rPr>
              <a:t>=&gt;</a:t>
            </a:r>
            <a:endParaRPr lang="de-DE" sz="3200">
              <a:solidFill>
                <a:schemeClr val="tx1">
                  <a:lumMod val="50000"/>
                  <a:lumOff val="50000"/>
                </a:schemeClr>
              </a:solidFill>
              <a:latin typeface="Ostrich Sans Rounded" panose="02000508000000020004" pitchFamily="2" charset="0"/>
            </a:endParaRPr>
          </a:p>
        </p:txBody>
      </p:sp>
      <p:sp>
        <p:nvSpPr>
          <p:cNvPr id="3" name="Fußzeilenplatzhalter 2">
            <a:extLst>
              <a:ext uri="{FF2B5EF4-FFF2-40B4-BE49-F238E27FC236}">
                <a16:creationId xmlns:a16="http://schemas.microsoft.com/office/drawing/2014/main" id="{3563A3C0-C33B-4876-85A9-B51DFDC7451D}"/>
              </a:ext>
            </a:extLst>
          </p:cNvPr>
          <p:cNvSpPr>
            <a:spLocks noGrp="1"/>
          </p:cNvSpPr>
          <p:nvPr>
            <p:ph type="ftr" sz="quarter" idx="11"/>
          </p:nvPr>
        </p:nvSpPr>
        <p:spPr/>
        <p:txBody>
          <a:bodyPr/>
          <a:lstStyle/>
          <a:p>
            <a:r>
              <a:rPr lang="en-US"/>
              <a:t>@thorstenbutz</a:t>
            </a:r>
            <a:endParaRPr lang="en-US" dirty="0"/>
          </a:p>
        </p:txBody>
      </p:sp>
      <p:sp>
        <p:nvSpPr>
          <p:cNvPr id="8" name="Textplatzhalter 1">
            <a:extLst>
              <a:ext uri="{FF2B5EF4-FFF2-40B4-BE49-F238E27FC236}">
                <a16:creationId xmlns:a16="http://schemas.microsoft.com/office/drawing/2014/main" id="{F95103AD-C05B-4ADA-8979-8CF55EEC2F18}"/>
              </a:ext>
            </a:extLst>
          </p:cNvPr>
          <p:cNvSpPr txBox="1">
            <a:spLocks/>
          </p:cNvSpPr>
          <p:nvPr/>
        </p:nvSpPr>
        <p:spPr>
          <a:xfrm>
            <a:off x="838200" y="4326858"/>
            <a:ext cx="10350500" cy="1974827"/>
          </a:xfrm>
          <a:prstGeom prst="rect">
            <a:avLst/>
          </a:prstGeom>
          <a:solidFill>
            <a:schemeClr val="bg1">
              <a:lumMod val="95000"/>
              <a:alpha val="75000"/>
            </a:schemeClr>
          </a:solidFill>
          <a:ln>
            <a:solidFill>
              <a:srgbClr val="5882A5"/>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900">
                <a:solidFill>
                  <a:srgbClr val="333333"/>
                </a:solidFill>
                <a:latin typeface="Consolas" panose="020B0609020204030204" pitchFamily="49" charset="0"/>
              </a:rPr>
            </a:br>
            <a:r>
              <a:rPr lang="en-US" sz="1800">
                <a:solidFill>
                  <a:srgbClr val="00008B"/>
                </a:solidFill>
                <a:latin typeface="Consolas" panose="020B0609020204030204" pitchFamily="49" charset="0"/>
              </a:rPr>
              <a:t>SELECT</a:t>
            </a:r>
            <a:r>
              <a:rPr lang="en-US" sz="1800">
                <a:solidFill>
                  <a:srgbClr val="333333"/>
                </a:solidFill>
                <a:latin typeface="Consolas" panose="020B0609020204030204" pitchFamily="49" charset="0"/>
              </a:rPr>
              <a:t> </a:t>
            </a:r>
            <a:r>
              <a:rPr lang="en-US" sz="1800">
                <a:solidFill>
                  <a:srgbClr val="800080"/>
                </a:solidFill>
                <a:latin typeface="Consolas" panose="020B0609020204030204" pitchFamily="49" charset="0"/>
              </a:rPr>
              <a:t>?human</a:t>
            </a:r>
            <a:r>
              <a:rPr lang="en-US" sz="1800">
                <a:solidFill>
                  <a:srgbClr val="333333"/>
                </a:solidFill>
                <a:latin typeface="Consolas" panose="020B0609020204030204" pitchFamily="49" charset="0"/>
              </a:rPr>
              <a:t> </a:t>
            </a:r>
            <a:r>
              <a:rPr lang="en-US" sz="1800">
                <a:solidFill>
                  <a:srgbClr val="00008B"/>
                </a:solidFill>
                <a:latin typeface="Consolas" panose="020B0609020204030204" pitchFamily="49" charset="0"/>
              </a:rPr>
              <a:t>WHERE</a:t>
            </a:r>
            <a:r>
              <a:rPr lang="en-US" sz="1800">
                <a:solidFill>
                  <a:srgbClr val="333333"/>
                </a:solidFill>
                <a:latin typeface="Consolas" panose="020B0609020204030204" pitchFamily="49" charset="0"/>
              </a:rPr>
              <a:t> {  </a:t>
            </a:r>
          </a:p>
          <a:p>
            <a:pPr marL="0" indent="0">
              <a:buNone/>
            </a:pP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 </a:t>
            </a:r>
            <a:r>
              <a:rPr lang="en-DE" sz="1800" i="1">
                <a:solidFill>
                  <a:srgbClr val="006400"/>
                </a:solidFill>
                <a:latin typeface="Consolas" panose="020B0609020204030204" pitchFamily="49" charset="0"/>
              </a:rPr>
              <a:t>S</a:t>
            </a:r>
            <a:r>
              <a:rPr lang="de-DE" sz="1800" i="1">
                <a:solidFill>
                  <a:srgbClr val="006400"/>
                </a:solidFill>
                <a:latin typeface="Consolas" panose="020B0609020204030204" pitchFamily="49" charset="0"/>
              </a:rPr>
              <a:t>e</a:t>
            </a:r>
            <a:r>
              <a:rPr lang="en-DE" sz="1800" i="1">
                <a:solidFill>
                  <a:srgbClr val="006400"/>
                </a:solidFill>
                <a:latin typeface="Consolas" panose="020B0609020204030204" pitchFamily="49" charset="0"/>
              </a:rPr>
              <a:t>m</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t</a:t>
            </a:r>
            <a:r>
              <a:rPr lang="en-DE" sz="1800" i="1">
                <a:solidFill>
                  <a:srgbClr val="006400"/>
                </a:solidFill>
                <a:latin typeface="Consolas" panose="020B0609020204030204" pitchFamily="49" charset="0"/>
              </a:rPr>
              <a:t>ic Triple </a:t>
            </a:r>
          </a:p>
          <a:p>
            <a:pPr marL="0" indent="0">
              <a:buNone/>
            </a:pPr>
            <a:r>
              <a:rPr lang="en-US" sz="1800">
                <a:solidFill>
                  <a:srgbClr val="333333"/>
                </a:solidFill>
                <a:latin typeface="Consolas" panose="020B0609020204030204" pitchFamily="49" charset="0"/>
              </a:rPr>
              <a:t>  </a:t>
            </a:r>
            <a:r>
              <a:rPr lang="en-US" sz="1800">
                <a:solidFill>
                  <a:srgbClr val="800080"/>
                </a:solidFill>
                <a:latin typeface="Consolas" panose="020B0609020204030204" pitchFamily="49" charset="0"/>
              </a:rPr>
              <a:t>?human</a:t>
            </a:r>
            <a:r>
              <a:rPr lang="en-US" sz="1800">
                <a:solidFill>
                  <a:srgbClr val="333333"/>
                </a:solidFill>
                <a:latin typeface="Consolas" panose="020B0609020204030204" pitchFamily="49" charset="0"/>
              </a:rPr>
              <a:t> </a:t>
            </a:r>
            <a:r>
              <a:rPr lang="en-US" sz="1800">
                <a:solidFill>
                  <a:srgbClr val="00008B"/>
                </a:solidFill>
                <a:latin typeface="Consolas" panose="020B0609020204030204" pitchFamily="49" charset="0"/>
              </a:rPr>
              <a:t>wdt:</a:t>
            </a:r>
            <a:r>
              <a:rPr lang="en-US" sz="1800">
                <a:solidFill>
                  <a:srgbClr val="FF4500"/>
                </a:solidFill>
                <a:latin typeface="Consolas" panose="020B0609020204030204" pitchFamily="49" charset="0"/>
              </a:rPr>
              <a:t>P31</a:t>
            </a:r>
            <a:r>
              <a:rPr lang="en-US" sz="1800">
                <a:solidFill>
                  <a:srgbClr val="333333"/>
                </a:solidFill>
                <a:latin typeface="Consolas" panose="020B0609020204030204" pitchFamily="49" charset="0"/>
              </a:rPr>
              <a:t> </a:t>
            </a:r>
            <a:r>
              <a:rPr lang="en-US" sz="1800">
                <a:solidFill>
                  <a:srgbClr val="00008B"/>
                </a:solidFill>
                <a:latin typeface="Consolas" panose="020B0609020204030204" pitchFamily="49" charset="0"/>
              </a:rPr>
              <a:t>wd:</a:t>
            </a:r>
            <a:r>
              <a:rPr lang="en-US" sz="1800">
                <a:solidFill>
                  <a:srgbClr val="FF4500"/>
                </a:solidFill>
                <a:latin typeface="Consolas" panose="020B0609020204030204" pitchFamily="49" charset="0"/>
              </a:rPr>
              <a:t>Q5</a:t>
            </a:r>
            <a:r>
              <a:rPr lang="en-US" sz="1800">
                <a:solidFill>
                  <a:srgbClr val="333333"/>
                </a:solidFill>
                <a:latin typeface="Consolas" panose="020B0609020204030204" pitchFamily="49" charset="0"/>
              </a:rPr>
              <a:t>.</a:t>
            </a:r>
            <a:r>
              <a:rPr lang="en-DE" sz="1800">
                <a:solidFill>
                  <a:srgbClr val="333333"/>
                </a:solidFill>
                <a:latin typeface="Consolas" panose="020B0609020204030204" pitchFamily="49" charset="0"/>
              </a:rPr>
              <a:t> </a:t>
            </a:r>
            <a:r>
              <a:rPr lang="en-DE" sz="1800" i="1">
                <a:solidFill>
                  <a:srgbClr val="006400"/>
                </a:solidFill>
                <a:latin typeface="Consolas" panose="020B0609020204030204" pitchFamily="49" charset="0"/>
              </a:rPr>
              <a:t># "</a:t>
            </a:r>
            <a:r>
              <a:rPr lang="de-DE" sz="1800" i="1">
                <a:solidFill>
                  <a:srgbClr val="006400"/>
                </a:solidFill>
                <a:latin typeface="Consolas" panose="020B0609020204030204" pitchFamily="49" charset="0"/>
              </a:rPr>
              <a:t>i</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s</a:t>
            </a:r>
            <a:r>
              <a:rPr lang="en-DE" sz="1800" i="1">
                <a:solidFill>
                  <a:srgbClr val="006400"/>
                </a:solidFill>
                <a:latin typeface="Consolas" panose="020B0609020204030204" pitchFamily="49" charset="0"/>
              </a:rPr>
              <a:t>t</a:t>
            </a:r>
            <a:r>
              <a:rPr lang="de-DE" sz="1800" i="1">
                <a:solidFill>
                  <a:srgbClr val="006400"/>
                </a:solidFill>
                <a:latin typeface="Consolas" panose="020B0609020204030204" pitchFamily="49" charset="0"/>
              </a:rPr>
              <a:t>a</a:t>
            </a:r>
            <a:r>
              <a:rPr lang="en-DE" sz="1800" i="1">
                <a:solidFill>
                  <a:srgbClr val="006400"/>
                </a:solidFill>
                <a:latin typeface="Consolas" panose="020B0609020204030204" pitchFamily="49" charset="0"/>
              </a:rPr>
              <a:t>n</a:t>
            </a:r>
            <a:r>
              <a:rPr lang="de-DE" sz="1800" i="1">
                <a:solidFill>
                  <a:srgbClr val="006400"/>
                </a:solidFill>
                <a:latin typeface="Consolas" panose="020B0609020204030204" pitchFamily="49" charset="0"/>
              </a:rPr>
              <a:t>c</a:t>
            </a:r>
            <a:r>
              <a:rPr lang="en-DE" sz="1800" i="1">
                <a:solidFill>
                  <a:srgbClr val="006400"/>
                </a:solidFill>
                <a:latin typeface="Consolas" panose="020B0609020204030204" pitchFamily="49" charset="0"/>
              </a:rPr>
              <a:t>e </a:t>
            </a:r>
            <a:r>
              <a:rPr lang="de-DE" sz="1800" i="1">
                <a:solidFill>
                  <a:srgbClr val="006400"/>
                </a:solidFill>
                <a:latin typeface="Consolas" panose="020B0609020204030204" pitchFamily="49" charset="0"/>
              </a:rPr>
              <a:t>o</a:t>
            </a:r>
            <a:r>
              <a:rPr lang="en-DE" sz="1800" i="1">
                <a:solidFill>
                  <a:srgbClr val="006400"/>
                </a:solidFill>
                <a:latin typeface="Consolas" panose="020B0609020204030204" pitchFamily="49" charset="0"/>
              </a:rPr>
              <a:t>f" "</a:t>
            </a:r>
            <a:r>
              <a:rPr lang="de-DE" sz="1800" i="1">
                <a:solidFill>
                  <a:srgbClr val="006400"/>
                </a:solidFill>
                <a:latin typeface="Consolas" panose="020B0609020204030204" pitchFamily="49" charset="0"/>
              </a:rPr>
              <a:t>h</a:t>
            </a:r>
            <a:r>
              <a:rPr lang="en-DE" sz="1800" i="1">
                <a:solidFill>
                  <a:srgbClr val="006400"/>
                </a:solidFill>
                <a:latin typeface="Consolas" panose="020B0609020204030204" pitchFamily="49" charset="0"/>
              </a:rPr>
              <a:t>u</a:t>
            </a:r>
            <a:r>
              <a:rPr lang="de-DE" sz="1800" i="1">
                <a:solidFill>
                  <a:srgbClr val="006400"/>
                </a:solidFill>
                <a:latin typeface="Consolas" panose="020B0609020204030204" pitchFamily="49" charset="0"/>
              </a:rPr>
              <a:t>m</a:t>
            </a:r>
            <a:r>
              <a:rPr lang="en-DE" sz="1800" i="1">
                <a:solidFill>
                  <a:srgbClr val="006400"/>
                </a:solidFill>
                <a:latin typeface="Consolas" panose="020B0609020204030204" pitchFamily="49" charset="0"/>
              </a:rPr>
              <a:t>a</a:t>
            </a:r>
            <a:r>
              <a:rPr lang="de-DE" sz="1800" i="1">
                <a:solidFill>
                  <a:srgbClr val="006400"/>
                </a:solidFill>
                <a:latin typeface="Consolas" panose="020B0609020204030204" pitchFamily="49" charset="0"/>
              </a:rPr>
              <a:t>n</a:t>
            </a:r>
            <a:r>
              <a:rPr lang="en-DE" sz="1800" i="1">
                <a:solidFill>
                  <a:srgbClr val="006400"/>
                </a:solidFill>
                <a:latin typeface="Consolas" panose="020B0609020204030204" pitchFamily="49" charset="0"/>
              </a:rPr>
              <a:t>"</a:t>
            </a:r>
            <a:endParaRPr lang="en-US" sz="1800">
              <a:solidFill>
                <a:srgbClr val="333333"/>
              </a:solidFill>
              <a:latin typeface="Consolas" panose="020B0609020204030204" pitchFamily="49" charset="0"/>
            </a:endParaRPr>
          </a:p>
          <a:p>
            <a:pPr marL="0" indent="0">
              <a:buNone/>
            </a:pPr>
            <a:r>
              <a:rPr lang="en-US" sz="1800">
                <a:solidFill>
                  <a:srgbClr val="333333"/>
                </a:solidFill>
                <a:latin typeface="Consolas" panose="020B0609020204030204" pitchFamily="49" charset="0"/>
              </a:rPr>
              <a:t>}</a:t>
            </a:r>
          </a:p>
          <a:p>
            <a:pPr marL="0" indent="0">
              <a:buNone/>
            </a:pPr>
            <a:r>
              <a:rPr lang="en-US" sz="1800">
                <a:solidFill>
                  <a:srgbClr val="00008B"/>
                </a:solidFill>
                <a:latin typeface="Consolas" panose="020B0609020204030204" pitchFamily="49" charset="0"/>
              </a:rPr>
              <a:t>LIMIT</a:t>
            </a:r>
            <a:r>
              <a:rPr lang="en-US" sz="1800">
                <a:solidFill>
                  <a:srgbClr val="333333"/>
                </a:solidFill>
                <a:latin typeface="Consolas" panose="020B0609020204030204" pitchFamily="49" charset="0"/>
              </a:rPr>
              <a:t> </a:t>
            </a:r>
            <a:r>
              <a:rPr lang="en-US" sz="1800">
                <a:solidFill>
                  <a:srgbClr val="800080"/>
                </a:solidFill>
                <a:latin typeface="Consolas" panose="020B0609020204030204" pitchFamily="49" charset="0"/>
              </a:rPr>
              <a:t>10</a:t>
            </a:r>
            <a:endParaRPr lang="en-US" sz="1800">
              <a:solidFill>
                <a:srgbClr val="333333"/>
              </a:solidFill>
              <a:latin typeface="Consolas" panose="020B0609020204030204" pitchFamily="49" charset="0"/>
            </a:endParaRPr>
          </a:p>
        </p:txBody>
      </p:sp>
      <p:sp>
        <p:nvSpPr>
          <p:cNvPr id="9" name="Inhaltsplatzhalter 4">
            <a:extLst>
              <a:ext uri="{FF2B5EF4-FFF2-40B4-BE49-F238E27FC236}">
                <a16:creationId xmlns:a16="http://schemas.microsoft.com/office/drawing/2014/main" id="{D28B36C2-6C98-4C02-B8C2-5F86FB0122C8}"/>
              </a:ext>
            </a:extLst>
          </p:cNvPr>
          <p:cNvSpPr txBox="1">
            <a:spLocks/>
          </p:cNvSpPr>
          <p:nvPr/>
        </p:nvSpPr>
        <p:spPr>
          <a:xfrm>
            <a:off x="3795371" y="1444360"/>
            <a:ext cx="8193699" cy="475327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strich Sans" panose="020B0604020202020204" pitchFamily="50"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Ostrich Sans" panose="020B0604020202020204" pitchFamily="50"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Ostrich Sans" panose="020B0604020202020204" pitchFamily="50"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DE" sz="3200">
                <a:solidFill>
                  <a:srgbClr val="800080"/>
                </a:solidFill>
                <a:latin typeface="Consolas" panose="020B0609020204030204" pitchFamily="49" charset="0"/>
              </a:rPr>
              <a:t>?h</a:t>
            </a:r>
            <a:r>
              <a:rPr lang="de-DE" sz="3200">
                <a:solidFill>
                  <a:srgbClr val="800080"/>
                </a:solidFill>
                <a:latin typeface="Consolas" panose="020B0609020204030204" pitchFamily="49" charset="0"/>
              </a:rPr>
              <a:t>u</a:t>
            </a:r>
            <a:r>
              <a:rPr lang="en-DE" sz="3200">
                <a:solidFill>
                  <a:srgbClr val="800080"/>
                </a:solidFill>
                <a:latin typeface="Consolas" panose="020B0609020204030204" pitchFamily="49" charset="0"/>
              </a:rPr>
              <a:t>m</a:t>
            </a:r>
            <a:r>
              <a:rPr lang="de-DE" sz="3200">
                <a:solidFill>
                  <a:srgbClr val="800080"/>
                </a:solidFill>
                <a:latin typeface="Consolas" panose="020B0609020204030204" pitchFamily="49" charset="0"/>
              </a:rPr>
              <a:t>a</a:t>
            </a:r>
            <a:r>
              <a:rPr lang="en-DE" sz="3200">
                <a:solidFill>
                  <a:srgbClr val="800080"/>
                </a:solidFill>
                <a:latin typeface="Consolas" panose="020B0609020204030204" pitchFamily="49" charset="0"/>
              </a:rPr>
              <a:t>n</a:t>
            </a:r>
            <a:endParaRPr lang="de-DE" sz="3200">
              <a:solidFill>
                <a:srgbClr val="333333"/>
              </a:solidFill>
              <a:latin typeface="Consolas" panose="020B0609020204030204" pitchFamily="49" charset="0"/>
            </a:endParaRPr>
          </a:p>
          <a:p>
            <a:pPr marL="0" indent="0">
              <a:lnSpc>
                <a:spcPct val="95000"/>
              </a:lnSpc>
              <a:buNone/>
            </a:pPr>
            <a:r>
              <a:rPr lang="en-US" sz="3000">
                <a:solidFill>
                  <a:srgbClr val="FF4500"/>
                </a:solidFill>
                <a:latin typeface="Consolas" panose="020B0609020204030204" pitchFamily="49" charset="0"/>
              </a:rPr>
              <a:t>Q5</a:t>
            </a:r>
            <a:r>
              <a:rPr lang="en-DE" sz="3000">
                <a:solidFill>
                  <a:srgbClr val="FF4500"/>
                </a:solidFill>
                <a:latin typeface="Consolas" panose="020B0609020204030204" pitchFamily="49" charset="0"/>
              </a:rPr>
              <a:t> (</a:t>
            </a:r>
            <a:r>
              <a:rPr lang="de-DE" sz="3000">
                <a:solidFill>
                  <a:srgbClr val="FF4500"/>
                </a:solidFill>
                <a:latin typeface="Consolas" panose="020B0609020204030204" pitchFamily="49" charset="0"/>
              </a:rPr>
              <a:t>h</a:t>
            </a:r>
            <a:r>
              <a:rPr lang="en-DE" sz="3000">
                <a:solidFill>
                  <a:srgbClr val="FF4500"/>
                </a:solidFill>
                <a:latin typeface="Consolas" panose="020B0609020204030204" pitchFamily="49" charset="0"/>
              </a:rPr>
              <a:t>u</a:t>
            </a:r>
            <a:r>
              <a:rPr lang="de-DE" sz="3000">
                <a:solidFill>
                  <a:srgbClr val="FF4500"/>
                </a:solidFill>
                <a:latin typeface="Consolas" panose="020B0609020204030204" pitchFamily="49" charset="0"/>
              </a:rPr>
              <a:t>m</a:t>
            </a:r>
            <a:r>
              <a:rPr lang="en-DE" sz="3000">
                <a:solidFill>
                  <a:srgbClr val="FF4500"/>
                </a:solidFill>
                <a:latin typeface="Consolas" panose="020B0609020204030204" pitchFamily="49" charset="0"/>
              </a:rPr>
              <a:t>a</a:t>
            </a:r>
            <a:r>
              <a:rPr lang="de-DE" sz="3000">
                <a:solidFill>
                  <a:srgbClr val="FF4500"/>
                </a:solidFill>
                <a:latin typeface="Consolas" panose="020B0609020204030204" pitchFamily="49" charset="0"/>
              </a:rPr>
              <a:t>n</a:t>
            </a:r>
            <a:r>
              <a:rPr lang="en-DE" sz="3000">
                <a:solidFill>
                  <a:srgbClr val="FF4500"/>
                </a:solidFill>
                <a:latin typeface="Consolas" panose="020B0609020204030204" pitchFamily="49" charset="0"/>
              </a:rPr>
              <a:t>)</a:t>
            </a:r>
            <a:endParaRPr lang="en-DE" sz="3000" b="1">
              <a:latin typeface="Ostrich Sans Rounded" panose="02000508000000020004" pitchFamily="2" charset="0"/>
            </a:endParaRPr>
          </a:p>
          <a:p>
            <a:pPr marL="0" indent="0">
              <a:lnSpc>
                <a:spcPct val="95000"/>
              </a:lnSpc>
              <a:buNone/>
            </a:pPr>
            <a:r>
              <a:rPr lang="en-US" sz="3000">
                <a:solidFill>
                  <a:srgbClr val="FF4500"/>
                </a:solidFill>
                <a:latin typeface="Consolas" panose="020B0609020204030204" pitchFamily="49" charset="0"/>
              </a:rPr>
              <a:t>P31</a:t>
            </a:r>
            <a:r>
              <a:rPr lang="en-DE" sz="3000">
                <a:solidFill>
                  <a:srgbClr val="FF4500"/>
                </a:solidFill>
                <a:latin typeface="Consolas" panose="020B0609020204030204" pitchFamily="49" charset="0"/>
              </a:rPr>
              <a:t> (</a:t>
            </a:r>
            <a:r>
              <a:rPr lang="de-DE" sz="3000">
                <a:solidFill>
                  <a:srgbClr val="FF4500"/>
                </a:solidFill>
                <a:latin typeface="Consolas" panose="020B0609020204030204" pitchFamily="49" charset="0"/>
              </a:rPr>
              <a:t>i</a:t>
            </a:r>
            <a:r>
              <a:rPr lang="en-DE" sz="3000">
                <a:solidFill>
                  <a:srgbClr val="FF4500"/>
                </a:solidFill>
                <a:latin typeface="Consolas" panose="020B0609020204030204" pitchFamily="49" charset="0"/>
              </a:rPr>
              <a:t>n</a:t>
            </a:r>
            <a:r>
              <a:rPr lang="de-DE" sz="3000">
                <a:solidFill>
                  <a:srgbClr val="FF4500"/>
                </a:solidFill>
                <a:latin typeface="Consolas" panose="020B0609020204030204" pitchFamily="49" charset="0"/>
              </a:rPr>
              <a:t>s</a:t>
            </a:r>
            <a:r>
              <a:rPr lang="en-DE" sz="3000">
                <a:solidFill>
                  <a:srgbClr val="FF4500"/>
                </a:solidFill>
                <a:latin typeface="Consolas" panose="020B0609020204030204" pitchFamily="49" charset="0"/>
              </a:rPr>
              <a:t>t</a:t>
            </a:r>
            <a:r>
              <a:rPr lang="de-DE" sz="3000">
                <a:solidFill>
                  <a:srgbClr val="FF4500"/>
                </a:solidFill>
                <a:latin typeface="Consolas" panose="020B0609020204030204" pitchFamily="49" charset="0"/>
              </a:rPr>
              <a:t>a</a:t>
            </a:r>
            <a:r>
              <a:rPr lang="en-DE" sz="3000">
                <a:solidFill>
                  <a:srgbClr val="FF4500"/>
                </a:solidFill>
                <a:latin typeface="Consolas" panose="020B0609020204030204" pitchFamily="49" charset="0"/>
              </a:rPr>
              <a:t>n</a:t>
            </a:r>
            <a:r>
              <a:rPr lang="de-DE" sz="3000">
                <a:solidFill>
                  <a:srgbClr val="FF4500"/>
                </a:solidFill>
                <a:latin typeface="Consolas" panose="020B0609020204030204" pitchFamily="49" charset="0"/>
              </a:rPr>
              <a:t>c</a:t>
            </a:r>
            <a:r>
              <a:rPr lang="en-DE" sz="3000">
                <a:solidFill>
                  <a:srgbClr val="FF4500"/>
                </a:solidFill>
                <a:latin typeface="Consolas" panose="020B0609020204030204" pitchFamily="49" charset="0"/>
              </a:rPr>
              <a:t>e </a:t>
            </a:r>
            <a:r>
              <a:rPr lang="de-DE" sz="3000">
                <a:solidFill>
                  <a:srgbClr val="FF4500"/>
                </a:solidFill>
                <a:latin typeface="Consolas" panose="020B0609020204030204" pitchFamily="49" charset="0"/>
              </a:rPr>
              <a:t>o</a:t>
            </a:r>
            <a:r>
              <a:rPr lang="en-DE" sz="3000">
                <a:solidFill>
                  <a:srgbClr val="FF4500"/>
                </a:solidFill>
                <a:latin typeface="Consolas" panose="020B0609020204030204" pitchFamily="49" charset="0"/>
              </a:rPr>
              <a:t>f)</a:t>
            </a:r>
          </a:p>
          <a:p>
            <a:pPr marL="0" indent="0">
              <a:lnSpc>
                <a:spcPct val="95000"/>
              </a:lnSpc>
              <a:buNone/>
            </a:pPr>
            <a:r>
              <a:rPr lang="en-US" sz="3000">
                <a:solidFill>
                  <a:srgbClr val="00008B"/>
                </a:solidFill>
                <a:latin typeface="Consolas" panose="020B0609020204030204" pitchFamily="49" charset="0"/>
              </a:rPr>
              <a:t>wdt</a:t>
            </a:r>
            <a:r>
              <a:rPr lang="en-DE" sz="3000">
                <a:solidFill>
                  <a:srgbClr val="00008B"/>
                </a:solidFill>
                <a:latin typeface="Consolas" panose="020B0609020204030204" pitchFamily="49" charset="0"/>
              </a:rPr>
              <a:t>: (</a:t>
            </a:r>
            <a:r>
              <a:rPr lang="de-DE" sz="3000">
                <a:solidFill>
                  <a:srgbClr val="00008B"/>
                </a:solidFill>
                <a:latin typeface="Consolas" panose="020B0609020204030204" pitchFamily="49" charset="0"/>
              </a:rPr>
              <a:t>w</a:t>
            </a:r>
            <a:r>
              <a:rPr lang="en-DE" sz="3000">
                <a:solidFill>
                  <a:srgbClr val="00008B"/>
                </a:solidFill>
                <a:latin typeface="Consolas" panose="020B0609020204030204" pitchFamily="49" charset="0"/>
              </a:rPr>
              <a:t>i</a:t>
            </a:r>
            <a:r>
              <a:rPr lang="de-DE" sz="3000">
                <a:solidFill>
                  <a:srgbClr val="00008B"/>
                </a:solidFill>
                <a:latin typeface="Consolas" panose="020B0609020204030204" pitchFamily="49" charset="0"/>
              </a:rPr>
              <a:t>k</a:t>
            </a:r>
            <a:r>
              <a:rPr lang="en-DE" sz="3000">
                <a:solidFill>
                  <a:srgbClr val="00008B"/>
                </a:solidFill>
                <a:latin typeface="Consolas" panose="020B0609020204030204" pitchFamily="49" charset="0"/>
              </a:rPr>
              <a:t>idata </a:t>
            </a:r>
            <a:r>
              <a:rPr lang="de-DE" sz="3000">
                <a:solidFill>
                  <a:srgbClr val="00008B"/>
                </a:solidFill>
                <a:latin typeface="Consolas" panose="020B0609020204030204" pitchFamily="49" charset="0"/>
              </a:rPr>
              <a:t>p</a:t>
            </a:r>
            <a:r>
              <a:rPr lang="en-DE" sz="3000">
                <a:solidFill>
                  <a:srgbClr val="00008B"/>
                </a:solidFill>
                <a:latin typeface="Consolas" panose="020B0609020204030204" pitchFamily="49" charset="0"/>
              </a:rPr>
              <a:t>r</a:t>
            </a:r>
            <a:r>
              <a:rPr lang="de-DE" sz="3000">
                <a:solidFill>
                  <a:srgbClr val="00008B"/>
                </a:solidFill>
                <a:latin typeface="Consolas" panose="020B0609020204030204" pitchFamily="49" charset="0"/>
              </a:rPr>
              <a:t>o</a:t>
            </a:r>
            <a:r>
              <a:rPr lang="en-DE" sz="3000">
                <a:solidFill>
                  <a:srgbClr val="00008B"/>
                </a:solidFill>
                <a:latin typeface="Consolas" panose="020B0609020204030204" pitchFamily="49" charset="0"/>
              </a:rPr>
              <a:t>p</a:t>
            </a:r>
            <a:r>
              <a:rPr lang="de-DE" sz="3000">
                <a:solidFill>
                  <a:srgbClr val="00008B"/>
                </a:solidFill>
                <a:latin typeface="Consolas" panose="020B0609020204030204" pitchFamily="49" charset="0"/>
              </a:rPr>
              <a:t>e</a:t>
            </a:r>
            <a:r>
              <a:rPr lang="en-DE" sz="3000">
                <a:solidFill>
                  <a:srgbClr val="00008B"/>
                </a:solidFill>
                <a:latin typeface="Consolas" panose="020B0609020204030204" pitchFamily="49" charset="0"/>
              </a:rPr>
              <a:t>r</a:t>
            </a:r>
            <a:r>
              <a:rPr lang="de-DE" sz="3000">
                <a:solidFill>
                  <a:srgbClr val="00008B"/>
                </a:solidFill>
                <a:latin typeface="Consolas" panose="020B0609020204030204" pitchFamily="49" charset="0"/>
              </a:rPr>
              <a:t>t</a:t>
            </a:r>
            <a:r>
              <a:rPr lang="en-DE" sz="3000">
                <a:solidFill>
                  <a:srgbClr val="00008B"/>
                </a:solidFill>
                <a:latin typeface="Consolas" panose="020B0609020204030204" pitchFamily="49" charset="0"/>
              </a:rPr>
              <a:t>y)</a:t>
            </a:r>
          </a:p>
          <a:p>
            <a:pPr marL="0" indent="0">
              <a:lnSpc>
                <a:spcPct val="95000"/>
              </a:lnSpc>
              <a:buNone/>
            </a:pPr>
            <a:r>
              <a:rPr lang="en-DE" sz="3000">
                <a:solidFill>
                  <a:srgbClr val="00008B"/>
                </a:solidFill>
                <a:latin typeface="Consolas" panose="020B0609020204030204" pitchFamily="49" charset="0"/>
              </a:rPr>
              <a:t>wd:  (wikidata item)</a:t>
            </a:r>
            <a:endParaRPr lang="en-DE" sz="3000">
              <a:latin typeface="Ostrich Sans Rounded" panose="02000508000000020004" pitchFamily="2" charset="0"/>
            </a:endParaRPr>
          </a:p>
        </p:txBody>
      </p:sp>
    </p:spTree>
    <p:extLst>
      <p:ext uri="{BB962C8B-B14F-4D97-AF65-F5344CB8AC3E}">
        <p14:creationId xmlns:p14="http://schemas.microsoft.com/office/powerpoint/2010/main" val="499251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B76F54-C4A4-47F8-8683-25F99C8416FC}"/>
              </a:ext>
            </a:extLst>
          </p:cNvPr>
          <p:cNvSpPr>
            <a:spLocks noGrp="1"/>
          </p:cNvSpPr>
          <p:nvPr>
            <p:ph type="subTitle" idx="1"/>
          </p:nvPr>
        </p:nvSpPr>
        <p:spPr/>
        <p:txBody>
          <a:bodyPr/>
          <a:lstStyle/>
          <a:p>
            <a:r>
              <a:rPr lang="en-DE"/>
              <a:t> </a:t>
            </a:r>
            <a:endParaRPr lang="en-US" dirty="0"/>
          </a:p>
        </p:txBody>
      </p:sp>
      <p:sp>
        <p:nvSpPr>
          <p:cNvPr id="5" name="Footer Placeholder 4">
            <a:extLst>
              <a:ext uri="{FF2B5EF4-FFF2-40B4-BE49-F238E27FC236}">
                <a16:creationId xmlns:a16="http://schemas.microsoft.com/office/drawing/2014/main" id="{CB6B5BE9-A722-42E0-80FB-61B488D7D4E0}"/>
              </a:ext>
            </a:extLst>
          </p:cNvPr>
          <p:cNvSpPr>
            <a:spLocks noGrp="1"/>
          </p:cNvSpPr>
          <p:nvPr>
            <p:ph type="ftr" sz="quarter" idx="11"/>
          </p:nvPr>
        </p:nvSpPr>
        <p:spPr>
          <a:xfrm>
            <a:off x="9180576" y="6327649"/>
            <a:ext cx="2706624" cy="319732"/>
          </a:xfrm>
          <a:prstGeom prst="rect">
            <a:avLst/>
          </a:prstGeom>
        </p:spPr>
        <p:txBody>
          <a:bodyPr/>
          <a:lstStyle/>
          <a:p>
            <a:pPr algn="l"/>
            <a:r>
              <a:rPr lang="en-US"/>
              <a:t>@thorstenbutz</a:t>
            </a:r>
            <a:endParaRPr lang="en-US" dirty="0"/>
          </a:p>
        </p:txBody>
      </p:sp>
      <p:sp>
        <p:nvSpPr>
          <p:cNvPr id="4" name="TextBox 3">
            <a:extLst>
              <a:ext uri="{FF2B5EF4-FFF2-40B4-BE49-F238E27FC236}">
                <a16:creationId xmlns:a16="http://schemas.microsoft.com/office/drawing/2014/main" id="{CA39CE82-8ED4-4AC7-AC17-2B98597D0C97}"/>
              </a:ext>
            </a:extLst>
          </p:cNvPr>
          <p:cNvSpPr txBox="1"/>
          <p:nvPr/>
        </p:nvSpPr>
        <p:spPr>
          <a:xfrm>
            <a:off x="694481" y="1900372"/>
            <a:ext cx="10764456" cy="1569660"/>
          </a:xfrm>
          <a:prstGeom prst="rect">
            <a:avLst/>
          </a:prstGeom>
          <a:noFill/>
        </p:spPr>
        <p:txBody>
          <a:bodyPr wrap="square" rtlCol="0">
            <a:spAutoFit/>
          </a:bodyPr>
          <a:lstStyle/>
          <a:p>
            <a:pPr algn="ctr"/>
            <a:r>
              <a:rPr lang="sr-Latn-RS" sz="9600" b="1">
                <a:solidFill>
                  <a:srgbClr val="0F4C81"/>
                </a:solidFill>
                <a:latin typeface="Ostrich Sans Inline" panose="00000500000000000000" pitchFamily="50" charset="0"/>
                <a:cs typeface="Segoe UI" panose="020B0502040204020203" pitchFamily="34" charset="0"/>
              </a:rPr>
              <a:t>DEMO</a:t>
            </a:r>
            <a:endParaRPr lang="en-US" sz="9600" b="1" dirty="0">
              <a:solidFill>
                <a:srgbClr val="0F4C81"/>
              </a:solidFill>
              <a:latin typeface="Ostrich Sans Inline" panose="00000500000000000000" pitchFamily="50" charset="0"/>
              <a:cs typeface="Segoe UI" panose="020B0502040204020203" pitchFamily="34" charset="0"/>
            </a:endParaRPr>
          </a:p>
        </p:txBody>
      </p:sp>
    </p:spTree>
    <p:extLst>
      <p:ext uri="{BB962C8B-B14F-4D97-AF65-F5344CB8AC3E}">
        <p14:creationId xmlns:p14="http://schemas.microsoft.com/office/powerpoint/2010/main" val="200991331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onfEU2020_template_final.pptx" id="{EF1AAC85-18CB-428B-8E67-297F343FA931}" vid="{130CA0E9-20B8-40AA-B4C3-95CDEDEF332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ConfEU2020_template_final.pptx" id="{EF1AAC85-18CB-428B-8E67-297F343FA931}" vid="{A6EC0B87-095A-4002-8000-EAC7E50914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PSConfEU2020_thorstenbutz</Template>
  <TotalTime>0</TotalTime>
  <Words>3434</Words>
  <Application>Microsoft Office PowerPoint</Application>
  <PresentationFormat>Breitbild</PresentationFormat>
  <Paragraphs>370</Paragraphs>
  <Slides>22</Slides>
  <Notes>22</Notes>
  <HiddenSlides>1</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22</vt:i4>
      </vt:variant>
    </vt:vector>
  </HeadingPairs>
  <TitlesOfParts>
    <vt:vector size="33" baseType="lpstr">
      <vt:lpstr>Ostrich Sans Inline</vt:lpstr>
      <vt:lpstr>Ostrich Sans</vt:lpstr>
      <vt:lpstr>Consolas</vt:lpstr>
      <vt:lpstr>Ostrich Sans Rounded</vt:lpstr>
      <vt:lpstr>Calibri</vt:lpstr>
      <vt:lpstr>Segoe UI</vt:lpstr>
      <vt:lpstr>Arial</vt:lpstr>
      <vt:lpstr>Ostrich Sans Heavy</vt:lpstr>
      <vt:lpstr>Segoe UI Semibold</vt:lpstr>
      <vt:lpstr>Office</vt:lpstr>
      <vt:lpstr>Custom Design</vt:lpstr>
      <vt:lpstr>Querying Wikidata with  a glimpse of SPARQL</vt:lpstr>
      <vt:lpstr>PowerPoint-Präsentation</vt:lpstr>
      <vt:lpstr>get-help about_wikidata</vt:lpstr>
      <vt:lpstr>PowerPoint-Präsentation</vt:lpstr>
      <vt:lpstr>PowerPoint-Präsentation</vt:lpstr>
      <vt:lpstr>PowerPoint-Präsentation</vt:lpstr>
      <vt:lpstr>SPARQL Protocol and RDF Query Language</vt:lpstr>
      <vt:lpstr>Basics</vt:lpstr>
      <vt:lpstr>PowerPoint-Präsentation</vt:lpstr>
      <vt:lpstr>Subject - predicate - object</vt:lpstr>
      <vt:lpstr>PowerPoint-Präsentation</vt:lpstr>
      <vt:lpstr>Query webservice (1)</vt:lpstr>
      <vt:lpstr>Query webservice (2)</vt:lpstr>
      <vt:lpstr>grouping</vt:lpstr>
      <vt:lpstr>PowerPoint-Präsentation</vt:lpstr>
      <vt:lpstr>PowerPoint-Präsentation</vt:lpstr>
      <vt:lpstr>Summary</vt:lpstr>
      <vt:lpstr>PowerPoint-Präsentation</vt:lpstr>
      <vt:lpstr>PowerPoint-Präsentation</vt:lpstr>
      <vt:lpstr>about_Speaker</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2020-05-27T15:34:26Z</dcterms:created>
  <dcterms:modified xsi:type="dcterms:W3CDTF">2020-05-27T15:34:37Z</dcterms:modified>
</cp:coreProperties>
</file>