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1"/>
  </p:sldMasterIdLst>
  <p:notesMasterIdLst>
    <p:notesMasterId r:id="rId30"/>
  </p:notesMasterIdLst>
  <p:handoutMasterIdLst>
    <p:handoutMasterId r:id="rId31"/>
  </p:handoutMasterIdLst>
  <p:sldIdLst>
    <p:sldId id="1242" r:id="rId2"/>
    <p:sldId id="1365" r:id="rId3"/>
    <p:sldId id="1374" r:id="rId4"/>
    <p:sldId id="1399" r:id="rId5"/>
    <p:sldId id="1382" r:id="rId6"/>
    <p:sldId id="1383" r:id="rId7"/>
    <p:sldId id="1378" r:id="rId8"/>
    <p:sldId id="1396" r:id="rId9"/>
    <p:sldId id="1400" r:id="rId10"/>
    <p:sldId id="1385" r:id="rId11"/>
    <p:sldId id="1369" r:id="rId12"/>
    <p:sldId id="1376" r:id="rId13"/>
    <p:sldId id="1377" r:id="rId14"/>
    <p:sldId id="1348" r:id="rId15"/>
    <p:sldId id="1380" r:id="rId16"/>
    <p:sldId id="1381" r:id="rId17"/>
    <p:sldId id="1387" r:id="rId18"/>
    <p:sldId id="1375" r:id="rId19"/>
    <p:sldId id="1395" r:id="rId20"/>
    <p:sldId id="1392" r:id="rId21"/>
    <p:sldId id="1391" r:id="rId22"/>
    <p:sldId id="1389" r:id="rId23"/>
    <p:sldId id="1390" r:id="rId24"/>
    <p:sldId id="1379" r:id="rId25"/>
    <p:sldId id="1397" r:id="rId26"/>
    <p:sldId id="1393" r:id="rId27"/>
    <p:sldId id="1386" r:id="rId28"/>
    <p:sldId id="1314" r:id="rId29"/>
  </p:sldIdLst>
  <p:sldSz cx="12188825" cy="6858000"/>
  <p:notesSz cx="6799263" cy="9929813"/>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E387D750-615C-4F0D-BDC4-13D8F2242D3F}">
          <p14:sldIdLst>
            <p14:sldId id="1242"/>
            <p14:sldId id="1365"/>
            <p14:sldId id="1374"/>
            <p14:sldId id="1399"/>
            <p14:sldId id="1382"/>
            <p14:sldId id="1383"/>
            <p14:sldId id="1378"/>
            <p14:sldId id="1396"/>
            <p14:sldId id="1400"/>
            <p14:sldId id="1385"/>
            <p14:sldId id="1369"/>
            <p14:sldId id="1376"/>
            <p14:sldId id="1377"/>
            <p14:sldId id="1348"/>
            <p14:sldId id="1380"/>
            <p14:sldId id="1381"/>
            <p14:sldId id="1387"/>
            <p14:sldId id="1375"/>
            <p14:sldId id="1395"/>
            <p14:sldId id="1392"/>
            <p14:sldId id="1391"/>
            <p14:sldId id="1389"/>
            <p14:sldId id="1390"/>
            <p14:sldId id="1379"/>
            <p14:sldId id="1397"/>
            <p14:sldId id="1393"/>
            <p14:sldId id="1386"/>
            <p14:sldId id="1314"/>
          </p14:sldIdLst>
        </p14:section>
      </p14:sectionLst>
    </p:ext>
    <p:ext uri="{EFAFB233-063F-42B5-8137-9DF3F51BA10A}">
      <p15:sldGuideLst xmlns:p15="http://schemas.microsoft.com/office/powerpoint/2012/main">
        <p15:guide id="1" orient="horz" pos="2328" userDrawn="1">
          <p15:clr>
            <a:srgbClr val="A4A3A4"/>
          </p15:clr>
        </p15:guide>
        <p15:guide id="2" orient="horz" pos="3000" userDrawn="1">
          <p15:clr>
            <a:srgbClr val="A4A3A4"/>
          </p15:clr>
        </p15:guide>
        <p15:guide id="3" orient="horz" pos="4200" userDrawn="1">
          <p15:clr>
            <a:srgbClr val="A4A3A4"/>
          </p15:clr>
        </p15:guide>
        <p15:guide id="8" orient="horz" pos="2376" userDrawn="1">
          <p15:clr>
            <a:srgbClr val="A4A3A4"/>
          </p15:clr>
        </p15:guide>
        <p15:guide id="9" orient="horz" pos="2952" userDrawn="1">
          <p15:clr>
            <a:srgbClr val="A4A3A4"/>
          </p15:clr>
        </p15:guide>
        <p15:guide id="10" pos="311" userDrawn="1">
          <p15:clr>
            <a:srgbClr val="A4A3A4"/>
          </p15:clr>
        </p15:guide>
        <p15:guide id="12" pos="7559" userDrawn="1">
          <p15:clr>
            <a:srgbClr val="A4A3A4"/>
          </p15:clr>
        </p15:guide>
        <p15:guide id="14" pos="3911" userDrawn="1">
          <p15:clr>
            <a:srgbClr val="A4A3A4"/>
          </p15:clr>
        </p15:guide>
        <p15:guide id="15" pos="2111" userDrawn="1">
          <p15:clr>
            <a:srgbClr val="A4A3A4"/>
          </p15:clr>
        </p15:guide>
        <p15:guide id="19" pos="2759" userDrawn="1">
          <p15:clr>
            <a:srgbClr val="A4A3A4"/>
          </p15:clr>
        </p15:guide>
        <p15:guide id="20" orient="horz" pos="2040" userDrawn="1">
          <p15:clr>
            <a:srgbClr val="A4A3A4"/>
          </p15:clr>
        </p15:guide>
        <p15:guide id="21" orient="horz" pos="2880" userDrawn="1">
          <p15:clr>
            <a:srgbClr val="A4A3A4"/>
          </p15:clr>
        </p15:guide>
        <p15:guide id="22" orient="horz" pos="3942">
          <p15:clr>
            <a:srgbClr val="A4A3A4"/>
          </p15:clr>
        </p15:guide>
        <p15:guide id="23" pos="7229">
          <p15:clr>
            <a:srgbClr val="A4A3A4"/>
          </p15:clr>
        </p15:guide>
        <p15:guide id="24" orient="horz" pos="3648" userDrawn="1">
          <p15:clr>
            <a:srgbClr val="A4A3A4"/>
          </p15:clr>
        </p15:guide>
        <p15:guide id="25" orient="horz" pos="4104" userDrawn="1">
          <p15:clr>
            <a:srgbClr val="A4A3A4"/>
          </p15:clr>
        </p15:guide>
        <p15:guide id="26" orient="horz" pos="3696" userDrawn="1">
          <p15:clr>
            <a:srgbClr val="A4A3A4"/>
          </p15:clr>
        </p15:guide>
        <p15:guide id="27" pos="149">
          <p15:clr>
            <a:srgbClr val="A4A3A4"/>
          </p15:clr>
        </p15:guide>
        <p15:guide id="28" pos="1967" userDrawn="1">
          <p15:clr>
            <a:srgbClr val="A4A3A4"/>
          </p15:clr>
        </p15:guide>
        <p15:guide id="29" pos="604">
          <p15:clr>
            <a:srgbClr val="A4A3A4"/>
          </p15:clr>
        </p15:guide>
      </p15:sldGuideLst>
    </p:ext>
    <p:ext uri="{2D200454-40CA-4A62-9FC3-DE9A4176ACB9}">
      <p15:notesGuideLst xmlns:p15="http://schemas.microsoft.com/office/powerpoint/2012/main">
        <p15:guide id="1" orient="horz" pos="3077" userDrawn="1">
          <p15:clr>
            <a:srgbClr val="A4A3A4"/>
          </p15:clr>
        </p15:guide>
        <p15:guide id="2" pos="2094" userDrawn="1">
          <p15:clr>
            <a:srgbClr val="A4A3A4"/>
          </p15:clr>
        </p15:guide>
        <p15:guide id="3" orient="horz" pos="3128" userDrawn="1">
          <p15:clr>
            <a:srgbClr val="A4A3A4"/>
          </p15:clr>
        </p15:guide>
        <p15:guide id="4"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00"/>
    <a:srgbClr val="000080"/>
    <a:srgbClr val="1F497D"/>
    <a:srgbClr val="8A2BE2"/>
    <a:srgbClr val="EB3C00"/>
    <a:srgbClr val="072D6F"/>
    <a:srgbClr val="0000FF"/>
    <a:srgbClr val="FFFF99"/>
    <a:srgbClr val="0072C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6305" autoAdjust="0"/>
  </p:normalViewPr>
  <p:slideViewPr>
    <p:cSldViewPr snapToGrid="0">
      <p:cViewPr varScale="1">
        <p:scale>
          <a:sx n="107" d="100"/>
          <a:sy n="107" d="100"/>
        </p:scale>
        <p:origin x="138" y="132"/>
      </p:cViewPr>
      <p:guideLst>
        <p:guide orient="horz" pos="2328"/>
        <p:guide orient="horz" pos="3000"/>
        <p:guide orient="horz" pos="4200"/>
        <p:guide orient="horz" pos="2376"/>
        <p:guide orient="horz" pos="2952"/>
        <p:guide pos="311"/>
        <p:guide pos="7559"/>
        <p:guide pos="3911"/>
        <p:guide pos="2111"/>
        <p:guide pos="2759"/>
        <p:guide orient="horz" pos="2040"/>
        <p:guide orient="horz" pos="2880"/>
        <p:guide orient="horz" pos="3942"/>
        <p:guide pos="7229"/>
        <p:guide orient="horz" pos="3648"/>
        <p:guide orient="horz" pos="4104"/>
        <p:guide orient="horz" pos="3696"/>
        <p:guide pos="149"/>
        <p:guide pos="1967"/>
        <p:guide pos="604"/>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10368"/>
    </p:cViewPr>
  </p:sorterViewPr>
  <p:notesViewPr>
    <p:cSldViewPr snapToGrid="0" showGuides="1">
      <p:cViewPr>
        <p:scale>
          <a:sx n="25" d="100"/>
          <a:sy n="25" d="100"/>
        </p:scale>
        <p:origin x="4458" y="1752"/>
      </p:cViewPr>
      <p:guideLst>
        <p:guide orient="horz" pos="3077"/>
        <p:guide pos="2094"/>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46347" cy="496491"/>
          </a:xfrm>
          <a:prstGeom prst="rect">
            <a:avLst/>
          </a:prstGeom>
        </p:spPr>
        <p:txBody>
          <a:bodyPr vert="horz" lIns="94044" tIns="47022" rIns="94044" bIns="47022" rtlCol="0"/>
          <a:lstStyle>
            <a:lvl1pPr algn="l">
              <a:defRPr sz="1200"/>
            </a:lvl1pPr>
          </a:lstStyle>
          <a:p>
            <a:r>
              <a:rPr lang="en-US" dirty="0" smtClean="0"/>
              <a:t>Office 365</a:t>
            </a:r>
            <a:endParaRPr lang="en-US" dirty="0"/>
          </a:p>
        </p:txBody>
      </p:sp>
      <p:sp>
        <p:nvSpPr>
          <p:cNvPr id="8" name="Footer Placeholder 7"/>
          <p:cNvSpPr>
            <a:spLocks noGrp="1"/>
          </p:cNvSpPr>
          <p:nvPr>
            <p:ph type="ftr" sz="quarter" idx="2"/>
          </p:nvPr>
        </p:nvSpPr>
        <p:spPr>
          <a:xfrm>
            <a:off x="1" y="9431599"/>
            <a:ext cx="5745377" cy="397661"/>
          </a:xfrm>
          <a:prstGeom prst="rect">
            <a:avLst/>
          </a:prstGeom>
        </p:spPr>
        <p:txBody>
          <a:bodyPr vert="horz" lIns="0" tIns="47022" rIns="94044" bIns="47022" rtlCol="0" anchor="b"/>
          <a:lstStyle>
            <a:lvl1pPr algn="l">
              <a:defRPr sz="1200"/>
            </a:lvl1pPr>
          </a:lstStyle>
          <a:p>
            <a:pPr marL="238375" defTabSz="940130"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2014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Microsoft Corporation. All rights reserved. Microsoft, Windows, and other product names are or may be registered trademarks and/or trademarks in the U.S. and/or other countries.</a:t>
            </a:r>
          </a:p>
          <a:p>
            <a:pPr marL="238375" defTabSz="940130"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34044" y="9431600"/>
            <a:ext cx="1063644" cy="496491"/>
          </a:xfrm>
          <a:prstGeom prst="rect">
            <a:avLst/>
          </a:prstGeom>
        </p:spPr>
        <p:txBody>
          <a:bodyPr vert="horz" lIns="94044" tIns="47022" rIns="94044" bIns="47022" rtlCol="0" anchor="b"/>
          <a:lstStyle>
            <a:lvl1pPr algn="r">
              <a:defRPr sz="1200"/>
            </a:lvl1pPr>
          </a:lstStyle>
          <a:p>
            <a:fld id="{0EC9E9D6-92A0-482B-A603-C9BA7FFB8190}" type="slidenum">
              <a:rPr lang="en-US" smtClean="0"/>
              <a:t>‹Nr.›</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4044" tIns="47022" rIns="94044" bIns="47022" rtlCol="0" anchor="ctr"/>
          <a:lstStyle/>
          <a:p>
            <a:endParaRPr lang="en-US"/>
          </a:p>
        </p:txBody>
      </p:sp>
      <p:sp>
        <p:nvSpPr>
          <p:cNvPr id="12" name="Notes Placeholder 11"/>
          <p:cNvSpPr>
            <a:spLocks noGrp="1"/>
          </p:cNvSpPr>
          <p:nvPr>
            <p:ph type="body" sz="quarter" idx="3"/>
          </p:nvPr>
        </p:nvSpPr>
        <p:spPr>
          <a:xfrm>
            <a:off x="679927" y="4716661"/>
            <a:ext cx="5439410" cy="4468416"/>
          </a:xfrm>
          <a:prstGeom prst="rect">
            <a:avLst/>
          </a:prstGeom>
        </p:spPr>
        <p:txBody>
          <a:bodyPr vert="horz" lIns="94044" tIns="47022" rIns="94044" bIns="470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858698" y="9431600"/>
            <a:ext cx="938991" cy="496491"/>
          </a:xfrm>
          <a:prstGeom prst="rect">
            <a:avLst/>
          </a:prstGeom>
        </p:spPr>
        <p:txBody>
          <a:bodyPr vert="horz" lIns="94044" tIns="47022" rIns="94044" bIns="47022" rtlCol="0" anchor="b"/>
          <a:lstStyle>
            <a:lvl1pPr algn="r">
              <a:defRPr sz="1200"/>
            </a:lvl1pPr>
          </a:lstStyle>
          <a:p>
            <a:fld id="{B4008EB6-D09E-4580-8CD6-DDB14511944F}" type="slidenum">
              <a:rPr lang="en-US" smtClean="0"/>
              <a:t>‹Nr.›</a:t>
            </a:fld>
            <a:endParaRPr lang="en-US" dirty="0"/>
          </a:p>
        </p:txBody>
      </p:sp>
      <p:sp>
        <p:nvSpPr>
          <p:cNvPr id="14" name="Header Placeholder 5"/>
          <p:cNvSpPr>
            <a:spLocks noGrp="1"/>
          </p:cNvSpPr>
          <p:nvPr>
            <p:ph type="hdr" sz="quarter"/>
          </p:nvPr>
        </p:nvSpPr>
        <p:spPr>
          <a:xfrm>
            <a:off x="0" y="0"/>
            <a:ext cx="2946347" cy="496491"/>
          </a:xfrm>
          <a:prstGeom prst="rect">
            <a:avLst/>
          </a:prstGeom>
        </p:spPr>
        <p:txBody>
          <a:bodyPr vert="horz" lIns="94044" tIns="47022" rIns="94044" bIns="47022" rtlCol="0"/>
          <a:lstStyle>
            <a:lvl1pPr algn="l">
              <a:defRPr sz="1200"/>
            </a:lvl1pPr>
          </a:lstStyle>
          <a:p>
            <a:r>
              <a:rPr lang="en-US" dirty="0" smtClean="0"/>
              <a:t>Office 365</a:t>
            </a:r>
            <a:endParaRPr lang="en-US" dirty="0"/>
          </a:p>
        </p:txBody>
      </p:sp>
      <p:sp>
        <p:nvSpPr>
          <p:cNvPr id="15" name="Footer Placeholder 7"/>
          <p:cNvSpPr>
            <a:spLocks noGrp="1"/>
          </p:cNvSpPr>
          <p:nvPr>
            <p:ph type="ftr" sz="quarter" idx="4"/>
          </p:nvPr>
        </p:nvSpPr>
        <p:spPr>
          <a:xfrm>
            <a:off x="1" y="9431599"/>
            <a:ext cx="5745377" cy="397661"/>
          </a:xfrm>
          <a:prstGeom prst="rect">
            <a:avLst/>
          </a:prstGeom>
        </p:spPr>
        <p:txBody>
          <a:bodyPr vert="horz" lIns="0" tIns="47022" rIns="94044" bIns="47022" rtlCol="0" anchor="b"/>
          <a:lstStyle>
            <a:lvl1pPr algn="l">
              <a:defRPr sz="1200"/>
            </a:lvl1pPr>
          </a:lstStyle>
          <a:p>
            <a:pPr marL="238375" defTabSz="940130"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238375" defTabSz="940130"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67">
              <a:spcAft>
                <a:spcPts val="336"/>
              </a:spcAft>
            </a:pPr>
            <a:endParaRPr lang="en-US" dirty="0" smtClean="0">
              <a:solidFill>
                <a:schemeClr val="bg1"/>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588977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10</a:t>
            </a:fld>
            <a:endParaRPr lang="en-US" dirty="0"/>
          </a:p>
        </p:txBody>
      </p:sp>
    </p:spTree>
    <p:extLst>
      <p:ext uri="{BB962C8B-B14F-4D97-AF65-F5344CB8AC3E}">
        <p14:creationId xmlns:p14="http://schemas.microsoft.com/office/powerpoint/2010/main" val="2419666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11</a:t>
            </a:fld>
            <a:endParaRPr lang="en-US" dirty="0"/>
          </a:p>
        </p:txBody>
      </p:sp>
    </p:spTree>
    <p:extLst>
      <p:ext uri="{BB962C8B-B14F-4D97-AF65-F5344CB8AC3E}">
        <p14:creationId xmlns:p14="http://schemas.microsoft.com/office/powerpoint/2010/main" val="519524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12</a:t>
            </a:fld>
            <a:endParaRPr lang="en-US" dirty="0"/>
          </a:p>
        </p:txBody>
      </p:sp>
    </p:spTree>
    <p:extLst>
      <p:ext uri="{BB962C8B-B14F-4D97-AF65-F5344CB8AC3E}">
        <p14:creationId xmlns:p14="http://schemas.microsoft.com/office/powerpoint/2010/main" val="1120029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13</a:t>
            </a:fld>
            <a:endParaRPr lang="en-US" dirty="0"/>
          </a:p>
        </p:txBody>
      </p:sp>
    </p:spTree>
    <p:extLst>
      <p:ext uri="{BB962C8B-B14F-4D97-AF65-F5344CB8AC3E}">
        <p14:creationId xmlns:p14="http://schemas.microsoft.com/office/powerpoint/2010/main" val="1178738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D207A-07DF-40AD-A916-9872E089CE7A}" type="slidenum">
              <a:rPr lang="en-US" smtClean="0"/>
              <a:t>14</a:t>
            </a:fld>
            <a:endParaRPr lang="en-US"/>
          </a:p>
        </p:txBody>
      </p:sp>
    </p:spTree>
    <p:extLst>
      <p:ext uri="{BB962C8B-B14F-4D97-AF65-F5344CB8AC3E}">
        <p14:creationId xmlns:p14="http://schemas.microsoft.com/office/powerpoint/2010/main" val="4078284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15</a:t>
            </a:fld>
            <a:endParaRPr lang="en-US" dirty="0"/>
          </a:p>
        </p:txBody>
      </p:sp>
    </p:spTree>
    <p:extLst>
      <p:ext uri="{BB962C8B-B14F-4D97-AF65-F5344CB8AC3E}">
        <p14:creationId xmlns:p14="http://schemas.microsoft.com/office/powerpoint/2010/main" val="3795412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16</a:t>
            </a:fld>
            <a:endParaRPr lang="en-US" dirty="0"/>
          </a:p>
        </p:txBody>
      </p:sp>
    </p:spTree>
    <p:extLst>
      <p:ext uri="{BB962C8B-B14F-4D97-AF65-F5344CB8AC3E}">
        <p14:creationId xmlns:p14="http://schemas.microsoft.com/office/powerpoint/2010/main" val="1642294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mtClean="0"/>
              <a:t>Page 02-11</a:t>
            </a:r>
            <a:endParaRPr lang="en-US"/>
          </a:p>
        </p:txBody>
      </p:sp>
      <p:sp>
        <p:nvSpPr>
          <p:cNvPr id="4" name="Foliennummernplatzhalter 3"/>
          <p:cNvSpPr>
            <a:spLocks noGrp="1"/>
          </p:cNvSpPr>
          <p:nvPr>
            <p:ph type="sldNum" sz="quarter" idx="10"/>
          </p:nvPr>
        </p:nvSpPr>
        <p:spPr/>
        <p:txBody>
          <a:bodyPr/>
          <a:lstStyle/>
          <a:p>
            <a:fld id="{B4008EB6-D09E-4580-8CD6-DDB14511944F}" type="slidenum">
              <a:rPr lang="en-US" smtClean="0"/>
              <a:t>17</a:t>
            </a:fld>
            <a:endParaRPr lang="en-US" dirty="0"/>
          </a:p>
        </p:txBody>
      </p:sp>
    </p:spTree>
    <p:extLst>
      <p:ext uri="{BB962C8B-B14F-4D97-AF65-F5344CB8AC3E}">
        <p14:creationId xmlns:p14="http://schemas.microsoft.com/office/powerpoint/2010/main" val="3882610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18</a:t>
            </a:fld>
            <a:endParaRPr lang="en-US" dirty="0"/>
          </a:p>
        </p:txBody>
      </p:sp>
    </p:spTree>
    <p:extLst>
      <p:ext uri="{BB962C8B-B14F-4D97-AF65-F5344CB8AC3E}">
        <p14:creationId xmlns:p14="http://schemas.microsoft.com/office/powerpoint/2010/main" val="518473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19</a:t>
            </a:fld>
            <a:endParaRPr lang="en-US" dirty="0"/>
          </a:p>
        </p:txBody>
      </p:sp>
    </p:spTree>
    <p:extLst>
      <p:ext uri="{BB962C8B-B14F-4D97-AF65-F5344CB8AC3E}">
        <p14:creationId xmlns:p14="http://schemas.microsoft.com/office/powerpoint/2010/main" val="343821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2</a:t>
            </a:fld>
            <a:endParaRPr lang="en-US" dirty="0"/>
          </a:p>
        </p:txBody>
      </p:sp>
    </p:spTree>
    <p:extLst>
      <p:ext uri="{BB962C8B-B14F-4D97-AF65-F5344CB8AC3E}">
        <p14:creationId xmlns:p14="http://schemas.microsoft.com/office/powerpoint/2010/main" val="1582255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20</a:t>
            </a:fld>
            <a:endParaRPr lang="en-US" dirty="0"/>
          </a:p>
        </p:txBody>
      </p:sp>
    </p:spTree>
    <p:extLst>
      <p:ext uri="{BB962C8B-B14F-4D97-AF65-F5344CB8AC3E}">
        <p14:creationId xmlns:p14="http://schemas.microsoft.com/office/powerpoint/2010/main" val="342467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21</a:t>
            </a:fld>
            <a:endParaRPr lang="en-US" dirty="0"/>
          </a:p>
        </p:txBody>
      </p:sp>
    </p:spTree>
    <p:extLst>
      <p:ext uri="{BB962C8B-B14F-4D97-AF65-F5344CB8AC3E}">
        <p14:creationId xmlns:p14="http://schemas.microsoft.com/office/powerpoint/2010/main" val="1622150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22</a:t>
            </a:fld>
            <a:endParaRPr lang="en-US" dirty="0"/>
          </a:p>
        </p:txBody>
      </p:sp>
    </p:spTree>
    <p:extLst>
      <p:ext uri="{BB962C8B-B14F-4D97-AF65-F5344CB8AC3E}">
        <p14:creationId xmlns:p14="http://schemas.microsoft.com/office/powerpoint/2010/main" val="3016864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23</a:t>
            </a:fld>
            <a:endParaRPr lang="en-US" dirty="0"/>
          </a:p>
        </p:txBody>
      </p:sp>
    </p:spTree>
    <p:extLst>
      <p:ext uri="{BB962C8B-B14F-4D97-AF65-F5344CB8AC3E}">
        <p14:creationId xmlns:p14="http://schemas.microsoft.com/office/powerpoint/2010/main" val="4235612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https://</a:t>
            </a:r>
            <a:r>
              <a:rPr lang="de-DE" smtClean="0"/>
              <a:t>upload.wikimedia.org/wikipedia/commons/c/ce/George_Boole_color.jpg</a:t>
            </a:r>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24</a:t>
            </a:fld>
            <a:endParaRPr lang="en-US" dirty="0"/>
          </a:p>
        </p:txBody>
      </p:sp>
    </p:spTree>
    <p:extLst>
      <p:ext uri="{BB962C8B-B14F-4D97-AF65-F5344CB8AC3E}">
        <p14:creationId xmlns:p14="http://schemas.microsoft.com/office/powerpoint/2010/main" val="3207277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D207A-07DF-40AD-A916-9872E089CE7A}" type="slidenum">
              <a:rPr lang="en-US" smtClean="0"/>
              <a:t>25</a:t>
            </a:fld>
            <a:endParaRPr lang="en-US"/>
          </a:p>
        </p:txBody>
      </p:sp>
    </p:spTree>
    <p:extLst>
      <p:ext uri="{BB962C8B-B14F-4D97-AF65-F5344CB8AC3E}">
        <p14:creationId xmlns:p14="http://schemas.microsoft.com/office/powerpoint/2010/main" val="4078284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26</a:t>
            </a:fld>
            <a:endParaRPr lang="en-US" dirty="0"/>
          </a:p>
        </p:txBody>
      </p:sp>
    </p:spTree>
    <p:extLst>
      <p:ext uri="{BB962C8B-B14F-4D97-AF65-F5344CB8AC3E}">
        <p14:creationId xmlns:p14="http://schemas.microsoft.com/office/powerpoint/2010/main" val="879886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27</a:t>
            </a:fld>
            <a:endParaRPr lang="en-US" dirty="0"/>
          </a:p>
        </p:txBody>
      </p:sp>
    </p:spTree>
    <p:extLst>
      <p:ext uri="{BB962C8B-B14F-4D97-AF65-F5344CB8AC3E}">
        <p14:creationId xmlns:p14="http://schemas.microsoft.com/office/powerpoint/2010/main" val="2476978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 y="733425"/>
            <a:ext cx="6505575" cy="3660775"/>
          </a:xfrm>
          <a:prstGeom prst="rect">
            <a:avLst/>
          </a:prstGeom>
        </p:spPr>
      </p:sp>
      <p:sp>
        <p:nvSpPr>
          <p:cNvPr id="3" name="Notes Placeholder 2"/>
          <p:cNvSpPr>
            <a:spLocks noGrp="1"/>
          </p:cNvSpPr>
          <p:nvPr>
            <p:ph type="body" idx="1"/>
          </p:nvPr>
        </p:nvSpPr>
        <p:spPr>
          <a:xfrm>
            <a:off x="665145" y="4639339"/>
            <a:ext cx="5321163" cy="4395163"/>
          </a:xfrm>
          <a:prstGeom prst="rect">
            <a:avLst/>
          </a:prstGeom>
        </p:spPr>
        <p:txBody>
          <a:bodyPr>
            <a:normAutofit/>
          </a:bodyPr>
          <a:lstStyle/>
          <a:p>
            <a:endParaRPr lang="en-US"/>
          </a:p>
        </p:txBody>
      </p:sp>
      <p:sp>
        <p:nvSpPr>
          <p:cNvPr id="10" name="Slide Number Placeholder 9"/>
          <p:cNvSpPr>
            <a:spLocks noGrp="1"/>
          </p:cNvSpPr>
          <p:nvPr>
            <p:ph type="sldNum" sz="quarter" idx="12"/>
          </p:nvPr>
        </p:nvSpPr>
        <p:spPr>
          <a:xfrm>
            <a:off x="5986308" y="9276982"/>
            <a:ext cx="663606" cy="488352"/>
          </a:xfrm>
          <a:prstGeom prst="rect">
            <a:avLst/>
          </a:prstGeom>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09806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3</a:t>
            </a:fld>
            <a:endParaRPr lang="en-US" dirty="0"/>
          </a:p>
        </p:txBody>
      </p:sp>
    </p:spTree>
    <p:extLst>
      <p:ext uri="{BB962C8B-B14F-4D97-AF65-F5344CB8AC3E}">
        <p14:creationId xmlns:p14="http://schemas.microsoft.com/office/powerpoint/2010/main" val="3891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4</a:t>
            </a:fld>
            <a:endParaRPr lang="en-US" dirty="0"/>
          </a:p>
        </p:txBody>
      </p:sp>
    </p:spTree>
    <p:extLst>
      <p:ext uri="{BB962C8B-B14F-4D97-AF65-F5344CB8AC3E}">
        <p14:creationId xmlns:p14="http://schemas.microsoft.com/office/powerpoint/2010/main" val="1728787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5</a:t>
            </a:fld>
            <a:endParaRPr lang="en-US" dirty="0"/>
          </a:p>
        </p:txBody>
      </p:sp>
    </p:spTree>
    <p:extLst>
      <p:ext uri="{BB962C8B-B14F-4D97-AF65-F5344CB8AC3E}">
        <p14:creationId xmlns:p14="http://schemas.microsoft.com/office/powerpoint/2010/main" val="136776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6</a:t>
            </a:fld>
            <a:endParaRPr lang="en-US" dirty="0"/>
          </a:p>
        </p:txBody>
      </p:sp>
    </p:spTree>
    <p:extLst>
      <p:ext uri="{BB962C8B-B14F-4D97-AF65-F5344CB8AC3E}">
        <p14:creationId xmlns:p14="http://schemas.microsoft.com/office/powerpoint/2010/main" val="339853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https://en.wikipedia.org/wiki/Marriage_at_Cana#/media/File:Maerten_de_Vos_-_Bruiloft_van_Cana.JPG</a:t>
            </a:r>
          </a:p>
        </p:txBody>
      </p:sp>
      <p:sp>
        <p:nvSpPr>
          <p:cNvPr id="4" name="Foliennummernplatzhalter 3"/>
          <p:cNvSpPr>
            <a:spLocks noGrp="1"/>
          </p:cNvSpPr>
          <p:nvPr>
            <p:ph type="sldNum" sz="quarter" idx="10"/>
          </p:nvPr>
        </p:nvSpPr>
        <p:spPr/>
        <p:txBody>
          <a:bodyPr/>
          <a:lstStyle/>
          <a:p>
            <a:fld id="{B4008EB6-D09E-4580-8CD6-DDB14511944F}" type="slidenum">
              <a:rPr lang="en-US" smtClean="0"/>
              <a:t>7</a:t>
            </a:fld>
            <a:endParaRPr lang="en-US" dirty="0"/>
          </a:p>
        </p:txBody>
      </p:sp>
    </p:spTree>
    <p:extLst>
      <p:ext uri="{BB962C8B-B14F-4D97-AF65-F5344CB8AC3E}">
        <p14:creationId xmlns:p14="http://schemas.microsoft.com/office/powerpoint/2010/main" val="169645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8</a:t>
            </a:fld>
            <a:endParaRPr lang="en-US" dirty="0"/>
          </a:p>
        </p:txBody>
      </p:sp>
    </p:spTree>
    <p:extLst>
      <p:ext uri="{BB962C8B-B14F-4D97-AF65-F5344CB8AC3E}">
        <p14:creationId xmlns:p14="http://schemas.microsoft.com/office/powerpoint/2010/main" val="381523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9</a:t>
            </a:fld>
            <a:endParaRPr lang="en-US" dirty="0"/>
          </a:p>
        </p:txBody>
      </p:sp>
    </p:spTree>
    <p:extLst>
      <p:ext uri="{BB962C8B-B14F-4D97-AF65-F5344CB8AC3E}">
        <p14:creationId xmlns:p14="http://schemas.microsoft.com/office/powerpoint/2010/main" val="3681436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73514" y="5542741"/>
            <a:ext cx="2601714" cy="1179443"/>
          </a:xfrm>
          <a:prstGeom prst="rect">
            <a:avLst/>
          </a:prstGeom>
        </p:spPr>
      </p:pic>
    </p:spTree>
    <p:extLst>
      <p:ext uri="{BB962C8B-B14F-4D97-AF65-F5344CB8AC3E}">
        <p14:creationId xmlns:p14="http://schemas.microsoft.com/office/powerpoint/2010/main" val="771594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1852815"/>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solidFill>
                  <a:schemeClr val="tx1">
                    <a:lumMod val="75000"/>
                    <a:lumOff val="25000"/>
                  </a:schemeClr>
                </a:soli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7928" y="1447800"/>
            <a:ext cx="5394960" cy="2222147"/>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solidFill>
                  <a:schemeClr val="tx1">
                    <a:lumMod val="75000"/>
                    <a:lumOff val="25000"/>
                  </a:schemeClr>
                </a:solidFill>
                <a:latin typeface="+mj-lt"/>
                <a:ea typeface="+mn-ea"/>
                <a:cs typeface="+mn-cs"/>
              </a:defRPr>
            </a:lvl1pPr>
            <a:lvl2pPr marL="635000" indent="-342900">
              <a:defRPr lang="en-US" sz="2000" kern="1200" spc="0" baseline="0" dirty="0" smtClean="0">
                <a:solidFill>
                  <a:schemeClr val="tx1">
                    <a:lumMod val="75000"/>
                    <a:lumOff val="25000"/>
                  </a:schemeClr>
                </a:solidFill>
                <a:latin typeface="+mn-lt"/>
                <a:ea typeface="+mn-ea"/>
                <a:cs typeface="+mn-cs"/>
              </a:defRPr>
            </a:lvl2pPr>
            <a:lvl3pPr marL="863600" indent="-342900">
              <a:defRPr lang="en-US" sz="2000" kern="1200" spc="0" baseline="0" dirty="0" smtClean="0">
                <a:solidFill>
                  <a:schemeClr val="tx1">
                    <a:lumMod val="75000"/>
                    <a:lumOff val="25000"/>
                  </a:schemeClr>
                </a:solidFill>
                <a:latin typeface="+mn-lt"/>
                <a:ea typeface="+mn-ea"/>
                <a:cs typeface="+mn-cs"/>
              </a:defRPr>
            </a:lvl3pPr>
            <a:lvl4pPr marL="1028700" indent="-342900">
              <a:defRPr lang="en-US" sz="2000" kern="1200" spc="0" baseline="0" dirty="0" smtClean="0">
                <a:solidFill>
                  <a:schemeClr val="tx1">
                    <a:lumMod val="75000"/>
                    <a:lumOff val="25000"/>
                  </a:schemeClr>
                </a:solidFill>
                <a:latin typeface="+mn-lt"/>
                <a:ea typeface="+mn-ea"/>
                <a:cs typeface="+mn-cs"/>
              </a:defRPr>
            </a:lvl4pPr>
            <a:lvl5pPr marL="1206500" indent="-342900">
              <a:defRPr lang="en-US" sz="2000" kern="1200" spc="0" baseline="0" dirty="0">
                <a:solidFill>
                  <a:schemeClr val="tx1">
                    <a:lumMod val="75000"/>
                    <a:lumOff val="25000"/>
                  </a:schemeClr>
                </a:soli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9672116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solidFill>
                  <a:schemeClr val="tx1">
                    <a:lumMod val="75000"/>
                    <a:lumOff val="25000"/>
                  </a:schemeClr>
                </a:soli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38572461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solidFill>
                  <a:schemeClr val="tx1">
                    <a:lumMod val="75000"/>
                    <a:lumOff val="25000"/>
                  </a:schemeClr>
                </a:soli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13237559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12350279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26926722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14939257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812" y="5971796"/>
            <a:ext cx="1778823" cy="806400"/>
          </a:xfrm>
          <a:prstGeom prst="rect">
            <a:avLst/>
          </a:prstGeom>
        </p:spPr>
      </p:pic>
    </p:spTree>
    <p:extLst>
      <p:ext uri="{BB962C8B-B14F-4D97-AF65-F5344CB8AC3E}">
        <p14:creationId xmlns:p14="http://schemas.microsoft.com/office/powerpoint/2010/main" val="27959698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2542615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ive">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9" name="Rectangle 1"/>
          <p:cNvSpPr/>
          <p:nvPr userDrawn="1"/>
        </p:nvSpPr>
        <p:spPr bwMode="auto">
          <a:xfrm flipH="1">
            <a:off x="-3" y="0"/>
            <a:ext cx="12188827" cy="6858000"/>
          </a:xfrm>
          <a:prstGeom prst="rect">
            <a:avLst/>
          </a:prstGeom>
          <a:gradFill>
            <a:gsLst>
              <a:gs pos="40000">
                <a:srgbClr val="000000">
                  <a:alpha val="0"/>
                </a:srgbClr>
              </a:gs>
              <a:gs pos="100000">
                <a:srgbClr val="000000">
                  <a:alpha val="53000"/>
                </a:srgbClr>
              </a:gs>
            </a:gsLst>
            <a:lin ang="2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384" tIns="45692" rIns="91384" bIns="45692" numCol="1" rtlCol="0" anchor="ctr" anchorCtr="0" compatLnSpc="1">
            <a:prstTxWarp prst="textNoShape">
              <a:avLst/>
            </a:prstTxWarp>
          </a:bodyPr>
          <a:lstStyle/>
          <a:p>
            <a:pPr algn="ctr" defTabSz="913513" fontAlgn="base">
              <a:spcBef>
                <a:spcPct val="0"/>
              </a:spcBef>
              <a:spcAft>
                <a:spcPct val="0"/>
              </a:spcAft>
            </a:pPr>
            <a:endParaRPr lang="en-US" sz="2298"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469000" y="2339546"/>
            <a:ext cx="8822964" cy="2837529"/>
          </a:xfr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45720" rIns="45720" bIns="72000" numCol="1" spcCol="0" rtlCol="0" fromWordArt="0" anchor="ctr" anchorCtr="0" forceAA="0" compatLnSpc="1">
            <a:prstTxWarp prst="textNoShape">
              <a:avLst/>
            </a:prstTxWarp>
            <a:noAutofit/>
          </a:bodyPr>
          <a:lstStyle>
            <a:lvl1pPr>
              <a:defRPr lang="en-US" sz="4000" baseline="0" dirty="0">
                <a:solidFill>
                  <a:srgbClr val="FFFFFF"/>
                </a:solidFill>
                <a:latin typeface="Segoe UI Light"/>
                <a:cs typeface="+mn-cs"/>
              </a:defRPr>
            </a:lvl1pPr>
          </a:lstStyle>
          <a:p>
            <a:pPr marL="0" lvl="0"/>
            <a:r>
              <a:rPr lang="en-US" dirty="0" smtClean="0"/>
              <a:t>Speaker Name</a:t>
            </a:r>
            <a:br>
              <a:rPr lang="en-US" dirty="0" smtClean="0"/>
            </a:br>
            <a:r>
              <a:rPr lang="en-US" dirty="0" smtClean="0"/>
              <a:t>Session Title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519" y="214287"/>
            <a:ext cx="3161888" cy="1433389"/>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42110" y="5726545"/>
            <a:ext cx="1232978" cy="1025092"/>
          </a:xfrm>
          <a:prstGeom prst="rect">
            <a:avLst/>
          </a:prstGeom>
        </p:spPr>
      </p:pic>
    </p:spTree>
    <p:extLst>
      <p:ext uri="{BB962C8B-B14F-4D97-AF65-F5344CB8AC3E}">
        <p14:creationId xmlns:p14="http://schemas.microsoft.com/office/powerpoint/2010/main" val="1010488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812" y="5971796"/>
            <a:ext cx="1778823" cy="806400"/>
          </a:xfrm>
          <a:prstGeom prst="rect">
            <a:avLst/>
          </a:prstGeom>
        </p:spPr>
      </p:pic>
    </p:spTree>
    <p:extLst>
      <p:ext uri="{BB962C8B-B14F-4D97-AF65-F5344CB8AC3E}">
        <p14:creationId xmlns:p14="http://schemas.microsoft.com/office/powerpoint/2010/main" val="12027545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36170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750126" y="2980724"/>
            <a:ext cx="7169534" cy="896552"/>
          </a:xfrm>
        </p:spPr>
        <p:txBody>
          <a:bodyPr vert="horz" wrap="square" lIns="182880" tIns="146304" rIns="182880" bIns="146304" rtlCol="0" anchor="ctr">
            <a:noAutofit/>
          </a:bodyPr>
          <a:lstStyle>
            <a:lvl1pPr marL="0" indent="0">
              <a:buFont typeface="Arial" panose="020B0604020202020204" pitchFamily="34" charset="0"/>
              <a:buNone/>
              <a:defRPr lang="en-US" sz="3600" kern="1200" spc="-70" baseline="0" smtClean="0">
                <a:solidFill>
                  <a:schemeClr val="tx1">
                    <a:lumMod val="75000"/>
                    <a:lumOff val="25000"/>
                  </a:schemeClr>
                </a:solidFill>
                <a:latin typeface="+mj-lt"/>
                <a:ea typeface="+mn-ea"/>
                <a:cs typeface="+mn-cs"/>
              </a:defRPr>
            </a:lvl1pPr>
          </a:lstStyle>
          <a:p>
            <a:pPr marL="0" lvl="0" indent="0" algn="l" defTabSz="895619" rtl="0" eaLnBrk="1" latinLnBrk="0" hangingPunct="1">
              <a:spcBef>
                <a:spcPct val="20000"/>
              </a:spcBef>
            </a:pPr>
            <a:r>
              <a:rPr lang="en-US" dirty="0" smtClean="0"/>
              <a:t>Edit Master text styles</a:t>
            </a:r>
          </a:p>
        </p:txBody>
      </p:sp>
      <p:sp>
        <p:nvSpPr>
          <p:cNvPr id="7" name="Picture Placeholder 12"/>
          <p:cNvSpPr>
            <a:spLocks noGrp="1"/>
          </p:cNvSpPr>
          <p:nvPr>
            <p:ph type="pic" sz="quarter" idx="16"/>
          </p:nvPr>
        </p:nvSpPr>
        <p:spPr>
          <a:xfrm>
            <a:off x="269169" y="1505896"/>
            <a:ext cx="3853623" cy="384620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vert="horz" wrap="square" lIns="0" tIns="0" rIns="0" bIns="0" rtlCol="0" anchor="t">
            <a:noAutofit/>
          </a:bodyPr>
          <a:lstStyle>
            <a:lvl1pPr>
              <a:defRPr lang="en-US" dirty="0"/>
            </a:lvl1pPr>
          </a:lstStyle>
          <a:p>
            <a:pPr lvl="0"/>
            <a:r>
              <a:rPr lang="en-US" smtClean="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132125382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53099696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vider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6" y="2109544"/>
            <a:ext cx="10237787" cy="997196"/>
          </a:xfrm>
          <a:prstGeom prst="rect">
            <a:avLst/>
          </a:prstGeom>
        </p:spPr>
        <p:txBody>
          <a:bodyPr lIns="91419" tIns="45710" rIns="91419" bIns="45710"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6" y="3425825"/>
            <a:ext cx="10237787" cy="498598"/>
          </a:xfrm>
          <a:prstGeom prst="rect">
            <a:avLst/>
          </a:prstGeom>
        </p:spPr>
        <p:txBody>
          <a:bodyPr lIns="91419" tIns="45710" rIns="91419" bIns="45710">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812" y="5971796"/>
            <a:ext cx="1778823" cy="806400"/>
          </a:xfrm>
          <a:prstGeom prst="rect">
            <a:avLst/>
          </a:prstGeom>
        </p:spPr>
      </p:pic>
    </p:spTree>
    <p:extLst>
      <p:ext uri="{BB962C8B-B14F-4D97-AF65-F5344CB8AC3E}">
        <p14:creationId xmlns:p14="http://schemas.microsoft.com/office/powerpoint/2010/main" val="9611083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unchy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4" y="2819603"/>
            <a:ext cx="11149013" cy="1218795"/>
          </a:xfrm>
          <a:prstGeom prst="rect">
            <a:avLst/>
          </a:prstGeom>
        </p:spPr>
        <p:txBody>
          <a:bodyPr lIns="91419" tIns="45710" rIns="91419" bIns="45710"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812" y="5971796"/>
            <a:ext cx="1778823" cy="806400"/>
          </a:xfrm>
          <a:prstGeom prst="rect">
            <a:avLst/>
          </a:prstGeom>
        </p:spPr>
      </p:pic>
    </p:spTree>
    <p:extLst>
      <p:ext uri="{BB962C8B-B14F-4D97-AF65-F5344CB8AC3E}">
        <p14:creationId xmlns:p14="http://schemas.microsoft.com/office/powerpoint/2010/main" val="196331209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73514" y="5542741"/>
            <a:ext cx="2601714" cy="1179443"/>
          </a:xfrm>
          <a:prstGeom prst="rect">
            <a:avLst/>
          </a:prstGeom>
        </p:spPr>
      </p:pic>
    </p:spTree>
    <p:extLst>
      <p:ext uri="{BB962C8B-B14F-4D97-AF65-F5344CB8AC3E}">
        <p14:creationId xmlns:p14="http://schemas.microsoft.com/office/powerpoint/2010/main" val="20657508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solidFill>
                  <a:schemeClr val="tx1">
                    <a:lumMod val="85000"/>
                    <a:lumOff val="15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solidFill>
                  <a:srgbClr val="00B0F0"/>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smtClean="0"/>
              <a:t>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2601557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solidFill>
                  <a:schemeClr val="tx1">
                    <a:lumMod val="75000"/>
                    <a:lumOff val="25000"/>
                  </a:schemeClr>
                </a:solidFill>
              </a:defRPr>
            </a:lvl2pPr>
            <a:lvl3pPr marL="231775" indent="0">
              <a:buNone/>
              <a:defRPr sz="2000">
                <a:solidFill>
                  <a:schemeClr val="tx1">
                    <a:lumMod val="75000"/>
                    <a:lumOff val="25000"/>
                  </a:schemeClr>
                </a:solidFill>
              </a:defRPr>
            </a:lvl3pPr>
            <a:lvl4pPr marL="457200" indent="0">
              <a:buNone/>
              <a:defRPr sz="2000">
                <a:solidFill>
                  <a:schemeClr val="tx1">
                    <a:lumMod val="75000"/>
                    <a:lumOff val="25000"/>
                  </a:schemeClr>
                </a:solidFill>
              </a:defRPr>
            </a:lvl4pPr>
            <a:lvl5pPr marL="693738" indent="0">
              <a:buNone/>
              <a:defRPr sz="2000">
                <a:solidFill>
                  <a:schemeClr val="tx1">
                    <a:lumMod val="75000"/>
                    <a:lumOff val="2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solidFill>
                  <a:schemeClr val="tx1">
                    <a:lumMod val="75000"/>
                    <a:lumOff val="25000"/>
                  </a:schemeClr>
                </a:solidFill>
                <a:latin typeface="+mj-lt"/>
              </a:defRPr>
            </a:lvl1pPr>
            <a:lvl2pPr marL="0" indent="0">
              <a:buNone/>
              <a:defRPr sz="2000">
                <a:solidFill>
                  <a:schemeClr val="tx1">
                    <a:lumMod val="75000"/>
                    <a:lumOff val="25000"/>
                  </a:schemeClr>
                </a:solidFill>
              </a:defRPr>
            </a:lvl2pPr>
            <a:lvl3pPr marL="231775" indent="0">
              <a:buNone/>
              <a:defRPr sz="2000">
                <a:solidFill>
                  <a:schemeClr val="tx1">
                    <a:lumMod val="75000"/>
                    <a:lumOff val="25000"/>
                  </a:schemeClr>
                </a:solidFill>
              </a:defRPr>
            </a:lvl3pPr>
            <a:lvl4pPr marL="457200" indent="0">
              <a:buNone/>
              <a:defRPr sz="2000">
                <a:solidFill>
                  <a:schemeClr val="tx1">
                    <a:lumMod val="75000"/>
                    <a:lumOff val="25000"/>
                  </a:schemeClr>
                </a:solidFill>
              </a:defRPr>
            </a:lvl4pPr>
            <a:lvl5pPr marL="693738" indent="0">
              <a:buNone/>
              <a:defRPr sz="2000">
                <a:solidFill>
                  <a:schemeClr val="tx1">
                    <a:lumMod val="75000"/>
                    <a:lumOff val="2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241469488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solidFill>
                  <a:schemeClr val="tx1">
                    <a:lumMod val="75000"/>
                    <a:lumOff val="25000"/>
                  </a:schemeClr>
                </a:soli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156782336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solidFill>
                  <a:schemeClr val="tx1">
                    <a:lumMod val="75000"/>
                    <a:lumOff val="25000"/>
                  </a:schemeClr>
                </a:solidFill>
                <a:latin typeface="+mj-lt"/>
              </a:defRPr>
            </a:lvl1pPr>
            <a:lvl2pPr marL="0" indent="0">
              <a:buNone/>
              <a:defRPr sz="2000">
                <a:solidFill>
                  <a:schemeClr val="tx1">
                    <a:lumMod val="75000"/>
                    <a:lumOff val="25000"/>
                  </a:schemeClr>
                </a:solidFill>
              </a:defRPr>
            </a:lvl2pPr>
            <a:lvl3pPr marL="233363" indent="0">
              <a:buNone/>
              <a:defRPr sz="2000">
                <a:solidFill>
                  <a:schemeClr val="tx1">
                    <a:lumMod val="75000"/>
                    <a:lumOff val="25000"/>
                  </a:schemeClr>
                </a:solidFill>
              </a:defRPr>
            </a:lvl3pPr>
            <a:lvl4pPr marL="457200" indent="0">
              <a:buNone/>
              <a:defRPr sz="2000">
                <a:solidFill>
                  <a:schemeClr val="tx1">
                    <a:lumMod val="75000"/>
                    <a:lumOff val="25000"/>
                  </a:schemeClr>
                </a:solidFill>
              </a:defRPr>
            </a:lvl4pPr>
            <a:lvl5pPr marL="693738" indent="0">
              <a:buNone/>
              <a:defRPr sz="2000">
                <a:solidFill>
                  <a:schemeClr val="tx1">
                    <a:lumMod val="75000"/>
                    <a:lumOff val="2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solidFill>
                  <a:schemeClr val="tx1">
                    <a:lumMod val="75000"/>
                    <a:lumOff val="25000"/>
                  </a:schemeClr>
                </a:soli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solidFill>
                  <a:schemeClr val="tx1">
                    <a:lumMod val="75000"/>
                    <a:lumOff val="25000"/>
                  </a:schemeClr>
                </a:soli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‹Nr.›</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214" y="5972432"/>
            <a:ext cx="1777421" cy="805764"/>
          </a:xfrm>
          <a:prstGeom prst="rect">
            <a:avLst/>
          </a:prstGeom>
        </p:spPr>
      </p:pic>
    </p:spTree>
    <p:extLst>
      <p:ext uri="{BB962C8B-B14F-4D97-AF65-F5344CB8AC3E}">
        <p14:creationId xmlns:p14="http://schemas.microsoft.com/office/powerpoint/2010/main" val="26668435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083" r:id="rId1"/>
    <p:sldLayoutId id="2147484278" r:id="rId2"/>
    <p:sldLayoutId id="2147484084" r:id="rId3"/>
    <p:sldLayoutId id="2147484085" r:id="rId4"/>
    <p:sldLayoutId id="2147484087" r:id="rId5"/>
    <p:sldLayoutId id="2147484088" r:id="rId6"/>
    <p:sldLayoutId id="2147484086" r:id="rId7"/>
    <p:sldLayoutId id="2147484090" r:id="rId8"/>
    <p:sldLayoutId id="2147484091" r:id="rId9"/>
    <p:sldLayoutId id="2147484089" r:id="rId10"/>
    <p:sldLayoutId id="2147484119" r:id="rId11"/>
    <p:sldLayoutId id="2147484116" r:id="rId12"/>
    <p:sldLayoutId id="2147484117" r:id="rId13"/>
    <p:sldLayoutId id="2147484140" r:id="rId14"/>
    <p:sldLayoutId id="2147484141" r:id="rId15"/>
    <p:sldLayoutId id="2147484164" r:id="rId16"/>
    <p:sldLayoutId id="2147484142" r:id="rId17"/>
    <p:sldLayoutId id="2147484143" r:id="rId18"/>
    <p:sldLayoutId id="2147484092" r:id="rId19"/>
    <p:sldLayoutId id="2147484148" r:id="rId20"/>
    <p:sldLayoutId id="2147484093" r:id="rId21"/>
    <p:sldLayoutId id="2147484277" r:id="rId22"/>
    <p:sldLayoutId id="2147484094" r:id="rId23"/>
    <p:sldLayoutId id="2147484291" r:id="rId24"/>
    <p:sldLayoutId id="2147484096" r:id="rId25"/>
    <p:sldLayoutId id="2147484292" r:id="rId26"/>
    <p:sldLayoutId id="2147484293" r:id="rId27"/>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solidFill>
            <a:srgbClr val="00B0F0"/>
          </a:soli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solidFill>
            <a:schemeClr val="tx1">
              <a:lumMod val="75000"/>
              <a:lumOff val="25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lumMod val="75000"/>
              <a:lumOff val="25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lumMod val="75000"/>
              <a:lumOff val="25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lumMod val="75000"/>
              <a:lumOff val="25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lumMod val="75000"/>
              <a:lumOff val="2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sz="6000" smtClean="0"/>
              <a:t>How to not (teach | use)</a:t>
            </a:r>
            <a:br>
              <a:rPr lang="en-US" sz="6000" smtClean="0"/>
            </a:br>
            <a:r>
              <a:rPr lang="en-US" sz="6000" smtClean="0"/>
              <a:t>Powershell </a:t>
            </a:r>
            <a:r>
              <a:rPr lang="en-US" sz="6600" dirty="0" smtClean="0"/>
              <a:t/>
            </a:r>
            <a:br>
              <a:rPr lang="en-US" sz="6600" dirty="0" smtClean="0"/>
            </a:br>
            <a:r>
              <a:rPr lang="en-US" sz="3200" smtClean="0"/>
              <a:t>by Thorsten Butz                                                      #b9</a:t>
            </a:r>
            <a:endParaRPr lang="en-US" sz="3200" dirty="0"/>
          </a:p>
        </p:txBody>
      </p:sp>
    </p:spTree>
    <p:extLst>
      <p:ext uri="{BB962C8B-B14F-4D97-AF65-F5344CB8AC3E}">
        <p14:creationId xmlns:p14="http://schemas.microsoft.com/office/powerpoint/2010/main" val="285058755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19112" y="976497"/>
            <a:ext cx="11492139" cy="5693866"/>
          </a:xfrm>
          <a:prstGeom prst="rect">
            <a:avLst/>
          </a:prstGeom>
        </p:spPr>
        <p:txBody>
          <a:bodyPr wrap="square">
            <a:spAutoFit/>
          </a:bodyPr>
          <a:lstStyle/>
          <a:p>
            <a:r>
              <a:rPr lang="de-DE" sz="2800">
                <a:latin typeface="+mj-lt"/>
              </a:rPr>
              <a:t> </a:t>
            </a:r>
          </a:p>
          <a:p>
            <a:r>
              <a:rPr lang="de-DE" sz="2800">
                <a:solidFill>
                  <a:srgbClr val="006400"/>
                </a:solidFill>
                <a:latin typeface="+mj-lt"/>
              </a:rPr>
              <a:t># </a:t>
            </a:r>
            <a:r>
              <a:rPr lang="de-DE" sz="2800" smtClean="0">
                <a:solidFill>
                  <a:srgbClr val="006400"/>
                </a:solidFill>
                <a:latin typeface="+mj-lt"/>
              </a:rPr>
              <a:t>Integer 			   # Object</a:t>
            </a:r>
          </a:p>
          <a:p>
            <a:r>
              <a:rPr lang="de-DE" sz="2800" smtClean="0">
                <a:solidFill>
                  <a:srgbClr val="800080"/>
                </a:solidFill>
                <a:latin typeface="+mj-lt"/>
              </a:rPr>
              <a:t>1</a:t>
            </a:r>
            <a:r>
              <a:rPr lang="de-DE" sz="2800" smtClean="0">
                <a:solidFill>
                  <a:prstClr val="black"/>
                </a:solidFill>
                <a:latin typeface="+mj-lt"/>
              </a:rPr>
              <a:t> </a:t>
            </a:r>
            <a:r>
              <a:rPr lang="de-DE" sz="2800" smtClean="0">
                <a:solidFill>
                  <a:srgbClr val="006400"/>
                </a:solidFill>
                <a:latin typeface="+mj-lt"/>
              </a:rPr>
              <a:t>				   </a:t>
            </a:r>
            <a:r>
              <a:rPr lang="de-DE" sz="2800" smtClean="0">
                <a:solidFill>
                  <a:srgbClr val="0000FF"/>
                </a:solidFill>
                <a:latin typeface="+mj-lt"/>
              </a:rPr>
              <a:t>Import-Csv</a:t>
            </a:r>
            <a:r>
              <a:rPr lang="de-DE" sz="2800" smtClean="0">
                <a:solidFill>
                  <a:prstClr val="black"/>
                </a:solidFill>
                <a:latin typeface="+mj-lt"/>
              </a:rPr>
              <a:t> </a:t>
            </a:r>
            <a:r>
              <a:rPr lang="de-DE" sz="2800">
                <a:solidFill>
                  <a:srgbClr val="000080"/>
                </a:solidFill>
                <a:latin typeface="+mj-lt"/>
              </a:rPr>
              <a:t>-Path</a:t>
            </a:r>
            <a:r>
              <a:rPr lang="de-DE" sz="2800">
                <a:solidFill>
                  <a:prstClr val="black"/>
                </a:solidFill>
                <a:latin typeface="+mj-lt"/>
              </a:rPr>
              <a:t> </a:t>
            </a:r>
            <a:r>
              <a:rPr lang="de-DE" sz="2800">
                <a:solidFill>
                  <a:srgbClr val="8A2BE2"/>
                </a:solidFill>
                <a:latin typeface="+mj-lt"/>
              </a:rPr>
              <a:t>.\ducktown.csv</a:t>
            </a:r>
            <a:endParaRPr lang="de-DE" sz="2800">
              <a:solidFill>
                <a:prstClr val="black"/>
              </a:solidFill>
              <a:latin typeface="+mj-lt"/>
            </a:endParaRPr>
          </a:p>
          <a:p>
            <a:endParaRPr lang="de-DE" sz="2800">
              <a:solidFill>
                <a:prstClr val="black"/>
              </a:solidFill>
              <a:latin typeface="+mj-lt"/>
            </a:endParaRPr>
          </a:p>
          <a:p>
            <a:r>
              <a:rPr lang="de-DE" sz="2800">
                <a:solidFill>
                  <a:srgbClr val="006400"/>
                </a:solidFill>
                <a:latin typeface="+mj-lt"/>
              </a:rPr>
              <a:t># String</a:t>
            </a:r>
            <a:endParaRPr lang="de-DE" sz="2800">
              <a:solidFill>
                <a:prstClr val="black"/>
              </a:solidFill>
              <a:latin typeface="+mj-lt"/>
            </a:endParaRPr>
          </a:p>
          <a:p>
            <a:r>
              <a:rPr lang="de-DE" sz="2800">
                <a:solidFill>
                  <a:srgbClr val="8B0000"/>
                </a:solidFill>
                <a:latin typeface="+mj-lt"/>
              </a:rPr>
              <a:t>'Donald'</a:t>
            </a:r>
            <a:r>
              <a:rPr lang="de-DE" sz="2800">
                <a:solidFill>
                  <a:prstClr val="black"/>
                </a:solidFill>
                <a:latin typeface="+mj-lt"/>
              </a:rPr>
              <a:t> </a:t>
            </a:r>
            <a:r>
              <a:rPr lang="de-DE" sz="2800" smtClean="0">
                <a:solidFill>
                  <a:srgbClr val="A9A9A9"/>
                </a:solidFill>
                <a:latin typeface="+mj-lt"/>
              </a:rPr>
              <a:t> </a:t>
            </a:r>
            <a:endParaRPr lang="de-DE" sz="2800">
              <a:solidFill>
                <a:prstClr val="black"/>
              </a:solidFill>
              <a:latin typeface="+mj-lt"/>
            </a:endParaRPr>
          </a:p>
          <a:p>
            <a:endParaRPr lang="de-DE" sz="2800">
              <a:solidFill>
                <a:prstClr val="black"/>
              </a:solidFill>
              <a:latin typeface="+mj-lt"/>
            </a:endParaRPr>
          </a:p>
          <a:p>
            <a:r>
              <a:rPr lang="de-DE" sz="2800">
                <a:solidFill>
                  <a:srgbClr val="006400"/>
                </a:solidFill>
                <a:latin typeface="+mj-lt"/>
              </a:rPr>
              <a:t># Boolean</a:t>
            </a:r>
            <a:endParaRPr lang="de-DE" sz="2800">
              <a:solidFill>
                <a:prstClr val="black"/>
              </a:solidFill>
              <a:latin typeface="+mj-lt"/>
            </a:endParaRPr>
          </a:p>
          <a:p>
            <a:r>
              <a:rPr lang="de-DE" sz="2800">
                <a:solidFill>
                  <a:srgbClr val="FF4500"/>
                </a:solidFill>
                <a:latin typeface="+mj-lt"/>
              </a:rPr>
              <a:t>$</a:t>
            </a:r>
            <a:r>
              <a:rPr lang="de-DE" sz="2800" smtClean="0">
                <a:solidFill>
                  <a:srgbClr val="FF4500"/>
                </a:solidFill>
                <a:latin typeface="+mj-lt"/>
              </a:rPr>
              <a:t>false</a:t>
            </a:r>
          </a:p>
          <a:p>
            <a:endParaRPr lang="de-DE" sz="2800">
              <a:solidFill>
                <a:prstClr val="black"/>
              </a:solidFill>
              <a:latin typeface="+mj-lt"/>
            </a:endParaRPr>
          </a:p>
          <a:p>
            <a:r>
              <a:rPr lang="de-DE" sz="2800">
                <a:solidFill>
                  <a:srgbClr val="006400"/>
                </a:solidFill>
                <a:latin typeface="+mj-lt"/>
              </a:rPr>
              <a:t># Multiple </a:t>
            </a:r>
            <a:r>
              <a:rPr lang="de-DE" sz="2800" smtClean="0">
                <a:solidFill>
                  <a:srgbClr val="006400"/>
                </a:solidFill>
                <a:latin typeface="+mj-lt"/>
              </a:rPr>
              <a:t>items / Array</a:t>
            </a:r>
            <a:endParaRPr lang="de-DE" sz="2800">
              <a:solidFill>
                <a:prstClr val="black"/>
              </a:solidFill>
              <a:latin typeface="+mj-lt"/>
            </a:endParaRPr>
          </a:p>
          <a:p>
            <a:r>
              <a:rPr lang="en-US" sz="2800">
                <a:solidFill>
                  <a:srgbClr val="8B0000"/>
                </a:solidFill>
                <a:latin typeface="+mj-lt"/>
              </a:rPr>
              <a:t>'Huey'</a:t>
            </a:r>
            <a:r>
              <a:rPr lang="en-US" sz="2800">
                <a:solidFill>
                  <a:srgbClr val="A9A9A9"/>
                </a:solidFill>
                <a:latin typeface="+mj-lt"/>
              </a:rPr>
              <a:t>,</a:t>
            </a:r>
            <a:r>
              <a:rPr lang="en-US" sz="2800">
                <a:solidFill>
                  <a:prstClr val="black"/>
                </a:solidFill>
                <a:latin typeface="+mj-lt"/>
              </a:rPr>
              <a:t> </a:t>
            </a:r>
            <a:r>
              <a:rPr lang="en-US" sz="2800">
                <a:solidFill>
                  <a:srgbClr val="8B0000"/>
                </a:solidFill>
                <a:latin typeface="+mj-lt"/>
              </a:rPr>
              <a:t>'Dewey'</a:t>
            </a:r>
            <a:r>
              <a:rPr lang="en-US" sz="2800">
                <a:solidFill>
                  <a:srgbClr val="A9A9A9"/>
                </a:solidFill>
                <a:latin typeface="+mj-lt"/>
              </a:rPr>
              <a:t>,</a:t>
            </a:r>
            <a:r>
              <a:rPr lang="en-US" sz="2800">
                <a:solidFill>
                  <a:prstClr val="black"/>
                </a:solidFill>
                <a:latin typeface="+mj-lt"/>
              </a:rPr>
              <a:t> </a:t>
            </a:r>
            <a:r>
              <a:rPr lang="en-US" sz="2800">
                <a:solidFill>
                  <a:srgbClr val="8B0000"/>
                </a:solidFill>
                <a:latin typeface="+mj-lt"/>
              </a:rPr>
              <a:t>'Louie'</a:t>
            </a:r>
            <a:r>
              <a:rPr lang="en-US" sz="2800">
                <a:solidFill>
                  <a:prstClr val="black"/>
                </a:solidFill>
                <a:latin typeface="+mj-lt"/>
              </a:rPr>
              <a:t> </a:t>
            </a:r>
            <a:r>
              <a:rPr lang="en-US" sz="2800" smtClean="0">
                <a:solidFill>
                  <a:srgbClr val="A9A9A9"/>
                </a:solidFill>
                <a:latin typeface="+mj-lt"/>
              </a:rPr>
              <a:t> </a:t>
            </a:r>
            <a:endParaRPr lang="en-US" sz="2800">
              <a:solidFill>
                <a:prstClr val="black"/>
              </a:solidFill>
              <a:latin typeface="+mj-lt"/>
            </a:endParaRPr>
          </a:p>
          <a:p>
            <a:endParaRPr lang="de-DE" sz="2800">
              <a:solidFill>
                <a:prstClr val="black"/>
              </a:solidFill>
              <a:latin typeface="+mj-lt"/>
            </a:endParaRPr>
          </a:p>
        </p:txBody>
      </p:sp>
      <p:sp>
        <p:nvSpPr>
          <p:cNvPr id="5" name="Titel 4"/>
          <p:cNvSpPr>
            <a:spLocks noGrp="1"/>
          </p:cNvSpPr>
          <p:nvPr>
            <p:ph type="title"/>
          </p:nvPr>
        </p:nvSpPr>
        <p:spPr/>
        <p:txBody>
          <a:bodyPr/>
          <a:lstStyle/>
          <a:p>
            <a:r>
              <a:rPr lang="en-US" smtClean="0"/>
              <a:t>The DNA of PoSh: </a:t>
            </a:r>
            <a:r>
              <a:rPr lang="en-US" smtClean="0">
                <a:solidFill>
                  <a:srgbClr val="8A2BE2"/>
                </a:solidFill>
              </a:rPr>
              <a:t>Objects</a:t>
            </a:r>
            <a:endParaRPr lang="de-DE">
              <a:solidFill>
                <a:srgbClr val="8A2BE2"/>
              </a:solidFill>
            </a:endParaRPr>
          </a:p>
        </p:txBody>
      </p:sp>
      <p:pic>
        <p:nvPicPr>
          <p:cNvPr id="8" name="Grafik 7"/>
          <p:cNvPicPr>
            <a:picLocks noChangeAspect="1"/>
          </p:cNvPicPr>
          <p:nvPr/>
        </p:nvPicPr>
        <p:blipFill>
          <a:blip r:embed="rId3"/>
          <a:stretch>
            <a:fillRect/>
          </a:stretch>
        </p:blipFill>
        <p:spPr>
          <a:xfrm>
            <a:off x="4490926" y="2415253"/>
            <a:ext cx="7297168" cy="2257740"/>
          </a:xfrm>
          <a:prstGeom prst="rect">
            <a:avLst/>
          </a:prstGeom>
        </p:spPr>
      </p:pic>
    </p:spTree>
    <p:extLst>
      <p:ext uri="{BB962C8B-B14F-4D97-AF65-F5344CB8AC3E}">
        <p14:creationId xmlns:p14="http://schemas.microsoft.com/office/powerpoint/2010/main" val="319959121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The DNA of PoSh: </a:t>
            </a:r>
            <a:r>
              <a:rPr lang="en-US" smtClean="0">
                <a:solidFill>
                  <a:srgbClr val="8A2BE2"/>
                </a:solidFill>
              </a:rPr>
              <a:t>Parameter binding</a:t>
            </a:r>
            <a:endParaRPr lang="pt-PT" dirty="0">
              <a:solidFill>
                <a:srgbClr val="8A2BE2"/>
              </a:solidFill>
            </a:endParaRPr>
          </a:p>
        </p:txBody>
      </p:sp>
      <p:sp>
        <p:nvSpPr>
          <p:cNvPr id="2" name="Rechteck 1"/>
          <p:cNvSpPr/>
          <p:nvPr/>
        </p:nvSpPr>
        <p:spPr>
          <a:xfrm>
            <a:off x="475570" y="1399764"/>
            <a:ext cx="9475671" cy="3170099"/>
          </a:xfrm>
          <a:prstGeom prst="rect">
            <a:avLst/>
          </a:prstGeom>
        </p:spPr>
        <p:txBody>
          <a:bodyPr wrap="none">
            <a:spAutoFit/>
          </a:bodyPr>
          <a:lstStyle/>
          <a:p>
            <a:r>
              <a:rPr lang="de-DE" sz="4000">
                <a:solidFill>
                  <a:srgbClr val="0000FF"/>
                </a:solidFill>
                <a:latin typeface="+mj-lt"/>
                <a:cs typeface="Consolas" panose="020B0609020204030204" pitchFamily="49" charset="0"/>
              </a:rPr>
              <a:t>Drive-Car</a:t>
            </a:r>
            <a:r>
              <a:rPr lang="de-DE" sz="4000">
                <a:solidFill>
                  <a:prstClr val="black"/>
                </a:solidFill>
                <a:latin typeface="+mj-lt"/>
                <a:cs typeface="Consolas" panose="020B0609020204030204" pitchFamily="49" charset="0"/>
              </a:rPr>
              <a:t> </a:t>
            </a:r>
            <a:r>
              <a:rPr lang="de-DE" sz="4000" smtClean="0">
                <a:solidFill>
                  <a:srgbClr val="8A2BE2"/>
                </a:solidFill>
                <a:latin typeface="+mj-lt"/>
                <a:cs typeface="Consolas" panose="020B0609020204030204" pitchFamily="49" charset="0"/>
              </a:rPr>
              <a:t>Lisboa</a:t>
            </a:r>
          </a:p>
          <a:p>
            <a:r>
              <a:rPr lang="de-DE" sz="4000">
                <a:solidFill>
                  <a:srgbClr val="0000FF"/>
                </a:solidFill>
                <a:latin typeface="+mj-lt"/>
                <a:cs typeface="Consolas" panose="020B0609020204030204" pitchFamily="49" charset="0"/>
              </a:rPr>
              <a:t>Drive-Car</a:t>
            </a:r>
            <a:r>
              <a:rPr lang="de-DE" sz="4000">
                <a:solidFill>
                  <a:prstClr val="black"/>
                </a:solidFill>
                <a:latin typeface="+mj-lt"/>
                <a:cs typeface="Consolas" panose="020B0609020204030204" pitchFamily="49" charset="0"/>
              </a:rPr>
              <a:t> </a:t>
            </a:r>
            <a:r>
              <a:rPr lang="de-DE" sz="4000">
                <a:solidFill>
                  <a:srgbClr val="000080"/>
                </a:solidFill>
                <a:latin typeface="+mj-lt"/>
                <a:cs typeface="Consolas" panose="020B0609020204030204" pitchFamily="49" charset="0"/>
              </a:rPr>
              <a:t>-destination</a:t>
            </a:r>
            <a:r>
              <a:rPr lang="de-DE" sz="4000">
                <a:solidFill>
                  <a:prstClr val="black"/>
                </a:solidFill>
                <a:latin typeface="+mj-lt"/>
                <a:cs typeface="Consolas" panose="020B0609020204030204" pitchFamily="49" charset="0"/>
              </a:rPr>
              <a:t> </a:t>
            </a:r>
            <a:r>
              <a:rPr lang="de-DE" sz="4000" smtClean="0">
                <a:solidFill>
                  <a:srgbClr val="8A2BE2"/>
                </a:solidFill>
                <a:latin typeface="+mj-lt"/>
                <a:cs typeface="Consolas" panose="020B0609020204030204" pitchFamily="49" charset="0"/>
              </a:rPr>
              <a:t>Lisboa</a:t>
            </a:r>
            <a:r>
              <a:rPr lang="de-DE" sz="4000" smtClean="0">
                <a:solidFill>
                  <a:prstClr val="black"/>
                </a:solidFill>
                <a:latin typeface="+mj-lt"/>
                <a:cs typeface="Consolas" panose="020B0609020204030204" pitchFamily="49" charset="0"/>
              </a:rPr>
              <a:t> </a:t>
            </a:r>
            <a:endParaRPr lang="de-DE" sz="4000">
              <a:solidFill>
                <a:prstClr val="black"/>
              </a:solidFill>
              <a:latin typeface="+mj-lt"/>
              <a:cs typeface="Consolas" panose="020B0609020204030204" pitchFamily="49" charset="0"/>
            </a:endParaRPr>
          </a:p>
          <a:p>
            <a:r>
              <a:rPr lang="de-DE" sz="4000" smtClean="0">
                <a:solidFill>
                  <a:srgbClr val="0000FF"/>
                </a:solidFill>
                <a:latin typeface="+mj-lt"/>
                <a:cs typeface="Consolas" panose="020B0609020204030204" pitchFamily="49" charset="0"/>
              </a:rPr>
              <a:t>Drive-Car</a:t>
            </a:r>
            <a:r>
              <a:rPr lang="de-DE" sz="4000" smtClean="0">
                <a:solidFill>
                  <a:prstClr val="black"/>
                </a:solidFill>
                <a:latin typeface="+mj-lt"/>
                <a:cs typeface="Consolas" panose="020B0609020204030204" pitchFamily="49" charset="0"/>
              </a:rPr>
              <a:t> </a:t>
            </a:r>
            <a:r>
              <a:rPr lang="de-DE" sz="4000">
                <a:solidFill>
                  <a:srgbClr val="000080"/>
                </a:solidFill>
                <a:latin typeface="+mj-lt"/>
                <a:cs typeface="Consolas" panose="020B0609020204030204" pitchFamily="49" charset="0"/>
              </a:rPr>
              <a:t>-destination</a:t>
            </a:r>
            <a:r>
              <a:rPr lang="de-DE" sz="4000">
                <a:solidFill>
                  <a:prstClr val="black"/>
                </a:solidFill>
                <a:latin typeface="+mj-lt"/>
                <a:cs typeface="Consolas" panose="020B0609020204030204" pitchFamily="49" charset="0"/>
              </a:rPr>
              <a:t> </a:t>
            </a:r>
            <a:r>
              <a:rPr lang="de-DE" sz="4000">
                <a:solidFill>
                  <a:srgbClr val="8A2BE2"/>
                </a:solidFill>
                <a:latin typeface="+mj-lt"/>
                <a:cs typeface="Consolas" panose="020B0609020204030204" pitchFamily="49" charset="0"/>
              </a:rPr>
              <a:t>Lisboa</a:t>
            </a:r>
            <a:r>
              <a:rPr lang="de-DE" sz="4000">
                <a:solidFill>
                  <a:prstClr val="black"/>
                </a:solidFill>
                <a:latin typeface="+mj-lt"/>
                <a:cs typeface="Consolas" panose="020B0609020204030204" pitchFamily="49" charset="0"/>
              </a:rPr>
              <a:t> </a:t>
            </a:r>
            <a:r>
              <a:rPr lang="de-DE" sz="4000">
                <a:solidFill>
                  <a:srgbClr val="000080"/>
                </a:solidFill>
                <a:latin typeface="+mj-lt"/>
                <a:cs typeface="Consolas" panose="020B0609020204030204" pitchFamily="49" charset="0"/>
              </a:rPr>
              <a:t>-fast</a:t>
            </a:r>
            <a:r>
              <a:rPr lang="de-DE" sz="4000">
                <a:solidFill>
                  <a:prstClr val="black"/>
                </a:solidFill>
                <a:latin typeface="+mj-lt"/>
                <a:cs typeface="Consolas" panose="020B0609020204030204" pitchFamily="49" charset="0"/>
              </a:rPr>
              <a:t> </a:t>
            </a:r>
            <a:r>
              <a:rPr lang="de-DE" sz="4000">
                <a:solidFill>
                  <a:srgbClr val="8A2BE2"/>
                </a:solidFill>
                <a:latin typeface="+mj-lt"/>
                <a:cs typeface="Consolas" panose="020B0609020204030204" pitchFamily="49" charset="0"/>
              </a:rPr>
              <a:t>60mph</a:t>
            </a:r>
            <a:r>
              <a:rPr lang="de-DE" sz="4000">
                <a:solidFill>
                  <a:prstClr val="black"/>
                </a:solidFill>
                <a:latin typeface="+mj-lt"/>
                <a:cs typeface="Consolas" panose="020B0609020204030204" pitchFamily="49" charset="0"/>
              </a:rPr>
              <a:t>  </a:t>
            </a:r>
            <a:endParaRPr lang="de-DE" sz="4000" smtClean="0">
              <a:solidFill>
                <a:prstClr val="black"/>
              </a:solidFill>
              <a:latin typeface="+mj-lt"/>
              <a:cs typeface="Consolas" panose="020B0609020204030204" pitchFamily="49" charset="0"/>
            </a:endParaRPr>
          </a:p>
          <a:p>
            <a:endParaRPr lang="de-DE" sz="4000" smtClean="0">
              <a:solidFill>
                <a:srgbClr val="8A2BE2"/>
              </a:solidFill>
              <a:cs typeface="Consolas" panose="020B0609020204030204" pitchFamily="49" charset="0"/>
            </a:endParaRPr>
          </a:p>
          <a:p>
            <a:r>
              <a:rPr lang="de-DE" sz="4000" smtClean="0">
                <a:solidFill>
                  <a:srgbClr val="8A2BE2"/>
                </a:solidFill>
                <a:latin typeface="+mj-lt"/>
                <a:cs typeface="Consolas" panose="020B0609020204030204" pitchFamily="49" charset="0"/>
              </a:rPr>
              <a:t>Lisboa </a:t>
            </a:r>
            <a:r>
              <a:rPr lang="de-DE" sz="4000" smtClean="0">
                <a:solidFill>
                  <a:schemeClr val="bg1">
                    <a:lumMod val="50000"/>
                  </a:schemeClr>
                </a:solidFill>
                <a:latin typeface="+mj-lt"/>
                <a:cs typeface="Consolas" panose="020B0609020204030204" pitchFamily="49" charset="0"/>
              </a:rPr>
              <a:t>|</a:t>
            </a:r>
            <a:r>
              <a:rPr lang="de-DE" sz="4000" smtClean="0">
                <a:solidFill>
                  <a:srgbClr val="8A2BE2"/>
                </a:solidFill>
                <a:latin typeface="+mj-lt"/>
                <a:cs typeface="Consolas" panose="020B0609020204030204" pitchFamily="49" charset="0"/>
              </a:rPr>
              <a:t> </a:t>
            </a:r>
            <a:r>
              <a:rPr lang="de-DE" sz="4000" smtClean="0">
                <a:solidFill>
                  <a:srgbClr val="0000FF"/>
                </a:solidFill>
                <a:latin typeface="+mj-lt"/>
                <a:cs typeface="Consolas" panose="020B0609020204030204" pitchFamily="49" charset="0"/>
              </a:rPr>
              <a:t>Drive-Car</a:t>
            </a:r>
            <a:endParaRPr lang="de-DE" sz="4000" smtClean="0">
              <a:solidFill>
                <a:prstClr val="black"/>
              </a:solidFill>
              <a:latin typeface="+mj-lt"/>
              <a:cs typeface="Consolas" panose="020B0609020204030204" pitchFamily="49" charset="0"/>
            </a:endParaRPr>
          </a:p>
        </p:txBody>
      </p:sp>
    </p:spTree>
    <p:extLst>
      <p:ext uri="{BB962C8B-B14F-4D97-AF65-F5344CB8AC3E}">
        <p14:creationId xmlns:p14="http://schemas.microsoft.com/office/powerpoint/2010/main" val="1484592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Parameter binding: </a:t>
            </a:r>
            <a:r>
              <a:rPr lang="en-US">
                <a:solidFill>
                  <a:srgbClr val="8A2BE2"/>
                </a:solidFill>
                <a:cs typeface="Consolas" panose="020B0609020204030204" pitchFamily="49" charset="0"/>
              </a:rPr>
              <a:t>byValue</a:t>
            </a:r>
            <a:endParaRPr lang="pt-PT" dirty="0">
              <a:solidFill>
                <a:srgbClr val="8A2BE2"/>
              </a:solidFill>
              <a:cs typeface="Consolas" panose="020B0609020204030204" pitchFamily="49" charset="0"/>
            </a:endParaRPr>
          </a:p>
        </p:txBody>
      </p:sp>
      <p:sp>
        <p:nvSpPr>
          <p:cNvPr id="2" name="Rechteck 1"/>
          <p:cNvSpPr/>
          <p:nvPr/>
        </p:nvSpPr>
        <p:spPr>
          <a:xfrm>
            <a:off x="519112" y="4128450"/>
            <a:ext cx="6591869" cy="1938992"/>
          </a:xfrm>
          <a:prstGeom prst="rect">
            <a:avLst/>
          </a:prstGeom>
        </p:spPr>
        <p:txBody>
          <a:bodyPr wrap="none">
            <a:spAutoFit/>
          </a:bodyPr>
          <a:lstStyle/>
          <a:p>
            <a:r>
              <a:rPr lang="de-DE" sz="4000" smtClean="0">
                <a:solidFill>
                  <a:srgbClr val="0000FF"/>
                </a:solidFill>
                <a:latin typeface="+mj-lt"/>
                <a:cs typeface="Consolas" panose="020B0609020204030204" pitchFamily="49" charset="0"/>
              </a:rPr>
              <a:t>Drive-Car</a:t>
            </a:r>
            <a:r>
              <a:rPr lang="de-DE" sz="4000" smtClean="0">
                <a:solidFill>
                  <a:prstClr val="black"/>
                </a:solidFill>
                <a:latin typeface="+mj-lt"/>
                <a:cs typeface="Consolas" panose="020B0609020204030204" pitchFamily="49" charset="0"/>
              </a:rPr>
              <a:t> </a:t>
            </a:r>
            <a:r>
              <a:rPr lang="de-DE" sz="4000">
                <a:solidFill>
                  <a:srgbClr val="000080"/>
                </a:solidFill>
                <a:latin typeface="+mj-lt"/>
                <a:cs typeface="Consolas" panose="020B0609020204030204" pitchFamily="49" charset="0"/>
              </a:rPr>
              <a:t>-destination</a:t>
            </a:r>
            <a:r>
              <a:rPr lang="de-DE" sz="4000">
                <a:solidFill>
                  <a:prstClr val="black"/>
                </a:solidFill>
                <a:latin typeface="+mj-lt"/>
                <a:cs typeface="Consolas" panose="020B0609020204030204" pitchFamily="49" charset="0"/>
              </a:rPr>
              <a:t> </a:t>
            </a:r>
            <a:r>
              <a:rPr lang="de-DE" sz="4000" smtClean="0">
                <a:solidFill>
                  <a:srgbClr val="8A2BE2"/>
                </a:solidFill>
                <a:latin typeface="+mj-lt"/>
                <a:cs typeface="Consolas" panose="020B0609020204030204" pitchFamily="49" charset="0"/>
              </a:rPr>
              <a:t>Lisboa</a:t>
            </a:r>
            <a:r>
              <a:rPr lang="de-DE" sz="4000" smtClean="0">
                <a:solidFill>
                  <a:prstClr val="black"/>
                </a:solidFill>
                <a:latin typeface="+mj-lt"/>
                <a:cs typeface="Consolas" panose="020B0609020204030204" pitchFamily="49" charset="0"/>
              </a:rPr>
              <a:t> </a:t>
            </a:r>
            <a:endParaRPr lang="de-DE" sz="4000">
              <a:solidFill>
                <a:prstClr val="black"/>
              </a:solidFill>
              <a:latin typeface="+mj-lt"/>
              <a:cs typeface="Consolas" panose="020B0609020204030204" pitchFamily="49" charset="0"/>
            </a:endParaRPr>
          </a:p>
          <a:p>
            <a:endParaRPr lang="de-DE" sz="4000" smtClean="0">
              <a:solidFill>
                <a:srgbClr val="8A2BE2"/>
              </a:solidFill>
              <a:latin typeface="+mj-lt"/>
              <a:cs typeface="Consolas" panose="020B0609020204030204" pitchFamily="49" charset="0"/>
            </a:endParaRPr>
          </a:p>
          <a:p>
            <a:r>
              <a:rPr lang="de-DE" sz="4000" smtClean="0">
                <a:solidFill>
                  <a:srgbClr val="8A2BE2"/>
                </a:solidFill>
                <a:latin typeface="+mj-lt"/>
                <a:cs typeface="Consolas" panose="020B0609020204030204" pitchFamily="49" charset="0"/>
              </a:rPr>
              <a:t>Lisboa </a:t>
            </a:r>
            <a:r>
              <a:rPr lang="de-DE" sz="4000" smtClean="0">
                <a:solidFill>
                  <a:schemeClr val="bg1">
                    <a:lumMod val="50000"/>
                  </a:schemeClr>
                </a:solidFill>
                <a:latin typeface="+mj-lt"/>
                <a:cs typeface="Consolas" panose="020B0609020204030204" pitchFamily="49" charset="0"/>
              </a:rPr>
              <a:t>|</a:t>
            </a:r>
            <a:r>
              <a:rPr lang="de-DE" sz="4000" smtClean="0">
                <a:solidFill>
                  <a:srgbClr val="8A2BE2"/>
                </a:solidFill>
                <a:latin typeface="+mj-lt"/>
                <a:cs typeface="Consolas" panose="020B0609020204030204" pitchFamily="49" charset="0"/>
              </a:rPr>
              <a:t> </a:t>
            </a:r>
            <a:r>
              <a:rPr lang="de-DE" sz="4000" smtClean="0">
                <a:solidFill>
                  <a:srgbClr val="0000FF"/>
                </a:solidFill>
                <a:latin typeface="+mj-lt"/>
                <a:cs typeface="Consolas" panose="020B0609020204030204" pitchFamily="49" charset="0"/>
              </a:rPr>
              <a:t>Drive-Car</a:t>
            </a:r>
            <a:endParaRPr lang="de-DE" sz="4000" smtClean="0">
              <a:solidFill>
                <a:prstClr val="black"/>
              </a:solidFill>
              <a:latin typeface="+mj-lt"/>
              <a:cs typeface="Consolas" panose="020B0609020204030204" pitchFamily="49" charset="0"/>
            </a:endParaRPr>
          </a:p>
        </p:txBody>
      </p:sp>
      <p:pic>
        <p:nvPicPr>
          <p:cNvPr id="4" name="Grafik 3"/>
          <p:cNvPicPr>
            <a:picLocks noChangeAspect="1"/>
          </p:cNvPicPr>
          <p:nvPr/>
        </p:nvPicPr>
        <p:blipFill>
          <a:blip r:embed="rId3"/>
          <a:stretch>
            <a:fillRect/>
          </a:stretch>
        </p:blipFill>
        <p:spPr>
          <a:xfrm>
            <a:off x="519112" y="1132330"/>
            <a:ext cx="7706801" cy="2619741"/>
          </a:xfrm>
          <a:prstGeom prst="rect">
            <a:avLst/>
          </a:prstGeom>
        </p:spPr>
      </p:pic>
      <p:sp>
        <p:nvSpPr>
          <p:cNvPr id="7" name="Nach oben gekrümmter Pfeil 6"/>
          <p:cNvSpPr/>
          <p:nvPr/>
        </p:nvSpPr>
        <p:spPr bwMode="auto">
          <a:xfrm flipH="1">
            <a:off x="4201318" y="4806321"/>
            <a:ext cx="1892300" cy="451479"/>
          </a:xfrm>
          <a:prstGeom prst="curvedUpArrow">
            <a:avLst>
              <a:gd name="adj1" fmla="val 25000"/>
              <a:gd name="adj2" fmla="val 93898"/>
              <a:gd name="adj3" fmla="val 25000"/>
            </a:avLst>
          </a:prstGeom>
          <a:solidFill>
            <a:srgbClr val="8A2B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de-DE"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Nach oben gekrümmter Pfeil 7"/>
          <p:cNvSpPr/>
          <p:nvPr/>
        </p:nvSpPr>
        <p:spPr bwMode="auto">
          <a:xfrm flipH="1">
            <a:off x="1661318" y="4806320"/>
            <a:ext cx="1892300" cy="451479"/>
          </a:xfrm>
          <a:prstGeom prst="curvedUpArrow">
            <a:avLst>
              <a:gd name="adj1" fmla="val 25000"/>
              <a:gd name="adj2" fmla="val 93898"/>
              <a:gd name="adj3" fmla="val 25000"/>
            </a:avLst>
          </a:prstGeom>
          <a:solidFill>
            <a:srgbClr val="000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de-DE"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237040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Parameter binding: </a:t>
            </a:r>
            <a:r>
              <a:rPr lang="en-US" smtClean="0">
                <a:solidFill>
                  <a:srgbClr val="8A2BE2"/>
                </a:solidFill>
                <a:cs typeface="Consolas" panose="020B0609020204030204" pitchFamily="49" charset="0"/>
              </a:rPr>
              <a:t>byPropertyName</a:t>
            </a:r>
            <a:endParaRPr lang="pt-PT" dirty="0">
              <a:solidFill>
                <a:srgbClr val="8A2BE2"/>
              </a:solidFill>
              <a:cs typeface="Consolas" panose="020B0609020204030204" pitchFamily="49" charset="0"/>
            </a:endParaRPr>
          </a:p>
        </p:txBody>
      </p:sp>
      <p:sp>
        <p:nvSpPr>
          <p:cNvPr id="2" name="Rechteck 1"/>
          <p:cNvSpPr/>
          <p:nvPr/>
        </p:nvSpPr>
        <p:spPr>
          <a:xfrm>
            <a:off x="519112" y="4725350"/>
            <a:ext cx="5848139" cy="707886"/>
          </a:xfrm>
          <a:prstGeom prst="rect">
            <a:avLst/>
          </a:prstGeom>
        </p:spPr>
        <p:txBody>
          <a:bodyPr wrap="none">
            <a:spAutoFit/>
          </a:bodyPr>
          <a:lstStyle/>
          <a:p>
            <a:r>
              <a:rPr lang="de-DE" sz="4000" smtClean="0">
                <a:solidFill>
                  <a:srgbClr val="8A2BE2"/>
                </a:solidFill>
                <a:latin typeface="+mj-lt"/>
                <a:cs typeface="Consolas" panose="020B0609020204030204" pitchFamily="49" charset="0"/>
              </a:rPr>
              <a:t>'sea-dc1' </a:t>
            </a:r>
            <a:r>
              <a:rPr lang="de-DE" sz="4000" smtClean="0">
                <a:solidFill>
                  <a:schemeClr val="bg1">
                    <a:lumMod val="50000"/>
                  </a:schemeClr>
                </a:solidFill>
                <a:latin typeface="+mj-lt"/>
                <a:cs typeface="Consolas" panose="020B0609020204030204" pitchFamily="49" charset="0"/>
              </a:rPr>
              <a:t>|</a:t>
            </a:r>
            <a:r>
              <a:rPr lang="de-DE" sz="4000" smtClean="0">
                <a:solidFill>
                  <a:srgbClr val="8A2BE2"/>
                </a:solidFill>
                <a:latin typeface="+mj-lt"/>
                <a:cs typeface="Consolas" panose="020B0609020204030204" pitchFamily="49" charset="0"/>
              </a:rPr>
              <a:t> </a:t>
            </a:r>
            <a:r>
              <a:rPr lang="de-DE" sz="4000" smtClean="0">
                <a:solidFill>
                  <a:srgbClr val="0000FF"/>
                </a:solidFill>
                <a:latin typeface="+mj-lt"/>
                <a:cs typeface="Consolas" panose="020B0609020204030204" pitchFamily="49" charset="0"/>
              </a:rPr>
              <a:t>Test-Connection</a:t>
            </a:r>
            <a:endParaRPr lang="de-DE" sz="4000" smtClean="0">
              <a:solidFill>
                <a:srgbClr val="FF0000"/>
              </a:solidFill>
              <a:latin typeface="+mj-lt"/>
              <a:cs typeface="Consolas" panose="020B0609020204030204" pitchFamily="49" charset="0"/>
            </a:endParaRPr>
          </a:p>
        </p:txBody>
      </p:sp>
      <p:pic>
        <p:nvPicPr>
          <p:cNvPr id="6" name="Grafik 5"/>
          <p:cNvPicPr>
            <a:picLocks noChangeAspect="1"/>
          </p:cNvPicPr>
          <p:nvPr/>
        </p:nvPicPr>
        <p:blipFill>
          <a:blip r:embed="rId3"/>
          <a:stretch>
            <a:fillRect/>
          </a:stretch>
        </p:blipFill>
        <p:spPr>
          <a:xfrm>
            <a:off x="519112" y="1145955"/>
            <a:ext cx="11593543" cy="3143689"/>
          </a:xfrm>
          <a:prstGeom prst="rect">
            <a:avLst/>
          </a:prstGeom>
        </p:spPr>
      </p:pic>
      <p:cxnSp>
        <p:nvCxnSpPr>
          <p:cNvPr id="10" name="Gerader Verbinder 9"/>
          <p:cNvCxnSpPr/>
          <p:nvPr/>
        </p:nvCxnSpPr>
        <p:spPr>
          <a:xfrm flipV="1">
            <a:off x="689215" y="4725350"/>
            <a:ext cx="5626668" cy="752811"/>
          </a:xfrm>
          <a:prstGeom prst="line">
            <a:avLst/>
          </a:prstGeom>
          <a:ln w="508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5899612" y="5332603"/>
            <a:ext cx="1434175" cy="584775"/>
          </a:xfrm>
          <a:prstGeom prst="rect">
            <a:avLst/>
          </a:prstGeom>
        </p:spPr>
        <p:txBody>
          <a:bodyPr wrap="none">
            <a:spAutoFit/>
          </a:bodyPr>
          <a:lstStyle/>
          <a:p>
            <a:r>
              <a:rPr lang="de-DE" sz="3200">
                <a:solidFill>
                  <a:schemeClr val="bg1"/>
                </a:solidFill>
                <a:cs typeface="Consolas" panose="020B0609020204030204" pitchFamily="49" charset="0"/>
              </a:rPr>
              <a:t>ERROR</a:t>
            </a:r>
          </a:p>
        </p:txBody>
      </p:sp>
    </p:spTree>
    <p:extLst>
      <p:ext uri="{BB962C8B-B14F-4D97-AF65-F5344CB8AC3E}">
        <p14:creationId xmlns:p14="http://schemas.microsoft.com/office/powerpoint/2010/main" val="201163866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fi-FI" smtClean="0"/>
              <a:t>Demo 1</a:t>
            </a:r>
            <a:endParaRPr lang="en-GB" dirty="0"/>
          </a:p>
        </p:txBody>
      </p:sp>
      <p:sp>
        <p:nvSpPr>
          <p:cNvPr id="9" name="Text Placeholder 8"/>
          <p:cNvSpPr>
            <a:spLocks noGrp="1"/>
          </p:cNvSpPr>
          <p:nvPr>
            <p:ph type="body" sz="quarter" idx="11"/>
          </p:nvPr>
        </p:nvSpPr>
        <p:spPr/>
        <p:txBody>
          <a:bodyPr/>
          <a:lstStyle/>
          <a:p>
            <a:r>
              <a:rPr lang="en-US" sz="5400" smtClean="0"/>
              <a:t>Basics</a:t>
            </a:r>
            <a:endParaRPr lang="en-GB" sz="5400" dirty="0"/>
          </a:p>
        </p:txBody>
      </p:sp>
    </p:spTree>
    <p:extLst>
      <p:ext uri="{BB962C8B-B14F-4D97-AF65-F5344CB8AC3E}">
        <p14:creationId xmlns:p14="http://schemas.microsoft.com/office/powerpoint/2010/main" val="206130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ixabay.com/get/608132c0d0f95fd5918d/1448386057/audience-828584_1920.jpg?direct"/>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249374" cy="708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00231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0" y="0"/>
            <a:ext cx="12249150" cy="7086600"/>
          </a:xfrm>
          <a:prstGeom prst="rect">
            <a:avLst/>
          </a:prstGeom>
        </p:spPr>
      </p:pic>
      <p:sp>
        <p:nvSpPr>
          <p:cNvPr id="4" name="Title 4"/>
          <p:cNvSpPr txBox="1">
            <a:spLocks/>
          </p:cNvSpPr>
          <p:nvPr/>
        </p:nvSpPr>
        <p:spPr>
          <a:xfrm>
            <a:off x="228600" y="1752600"/>
            <a:ext cx="11731624" cy="4762500"/>
          </a:xfrm>
          <a:prstGeom prst="rect">
            <a:avLst/>
          </a:prstGeom>
          <a:noFill/>
        </p:spPr>
        <p:txBody>
          <a:bodyPr/>
          <a:lstStyle>
            <a:lvl1pPr algn="l" defTabSz="914363" rtl="0" eaLnBrk="1" latinLnBrk="0" hangingPunct="1">
              <a:lnSpc>
                <a:spcPct val="90000"/>
              </a:lnSpc>
              <a:spcBef>
                <a:spcPct val="0"/>
              </a:spcBef>
              <a:buNone/>
              <a:defRPr lang="en-US" sz="5400" b="0" kern="1200" cap="none" spc="-100" baseline="0" dirty="0" smtClean="0">
                <a:ln w="3175">
                  <a:noFill/>
                </a:ln>
                <a:solidFill>
                  <a:srgbClr val="00B0F0"/>
                </a:solidFill>
                <a:effectLst/>
                <a:latin typeface="+mj-lt"/>
                <a:ea typeface="+mn-ea"/>
                <a:cs typeface="Arial" charset="0"/>
              </a:defRPr>
            </a:lvl1pPr>
          </a:lstStyle>
          <a:p>
            <a:pPr>
              <a:spcBef>
                <a:spcPts val="1000"/>
              </a:spcBef>
            </a:pPr>
            <a:r>
              <a:rPr lang="de-DE" sz="19900" b="1" smtClean="0">
                <a:solidFill>
                  <a:srgbClr val="000080"/>
                </a:solidFill>
                <a:cs typeface="Consolas" panose="020B0609020204030204" pitchFamily="49" charset="0"/>
              </a:rPr>
              <a:t>devs? </a:t>
            </a:r>
            <a:r>
              <a:rPr lang="de-DE" sz="19900" b="1" smtClean="0">
                <a:solidFill>
                  <a:srgbClr val="1F497D"/>
                </a:solidFill>
                <a:cs typeface="Consolas" panose="020B0609020204030204" pitchFamily="49" charset="0"/>
              </a:rPr>
              <a:t>ops? </a:t>
            </a:r>
            <a:endParaRPr lang="de-DE" sz="19900" b="1">
              <a:solidFill>
                <a:srgbClr val="EB3C00"/>
              </a:solidFill>
              <a:cs typeface="Consolas" panose="020B0609020204030204" pitchFamily="49" charset="0"/>
            </a:endParaRPr>
          </a:p>
        </p:txBody>
      </p:sp>
    </p:spTree>
    <p:extLst>
      <p:ext uri="{BB962C8B-B14F-4D97-AF65-F5344CB8AC3E}">
        <p14:creationId xmlns:p14="http://schemas.microsoft.com/office/powerpoint/2010/main" val="318503302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What's your target audience, MOC? </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48" y="2309160"/>
            <a:ext cx="117062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58164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35" y="2910336"/>
            <a:ext cx="3811588" cy="285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586" y="2910337"/>
            <a:ext cx="3811588"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6610" y="2910337"/>
            <a:ext cx="381158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eck 10"/>
          <p:cNvSpPr/>
          <p:nvPr/>
        </p:nvSpPr>
        <p:spPr>
          <a:xfrm>
            <a:off x="420914" y="406177"/>
            <a:ext cx="11408229" cy="1938992"/>
          </a:xfrm>
          <a:prstGeom prst="rect">
            <a:avLst/>
          </a:prstGeom>
        </p:spPr>
        <p:txBody>
          <a:bodyPr wrap="square">
            <a:spAutoFit/>
          </a:bodyPr>
          <a:lstStyle/>
          <a:p>
            <a:r>
              <a:rPr lang="en-US" sz="4000">
                <a:latin typeface="+mj-lt"/>
              </a:rPr>
              <a:t> </a:t>
            </a:r>
            <a:r>
              <a:rPr lang="en-US" sz="4000">
                <a:solidFill>
                  <a:srgbClr val="0000FF"/>
                </a:solidFill>
                <a:latin typeface="+mj-lt"/>
              </a:rPr>
              <a:t>Get-Shapes</a:t>
            </a:r>
            <a:r>
              <a:rPr lang="en-US" sz="4000">
                <a:solidFill>
                  <a:prstClr val="black"/>
                </a:solidFill>
                <a:latin typeface="+mj-lt"/>
              </a:rPr>
              <a:t> </a:t>
            </a:r>
            <a:r>
              <a:rPr lang="en-US" sz="4000">
                <a:solidFill>
                  <a:srgbClr val="A9A9A9"/>
                </a:solidFill>
                <a:latin typeface="+mj-lt"/>
              </a:rPr>
              <a:t>|</a:t>
            </a:r>
            <a:r>
              <a:rPr lang="en-US" sz="4000">
                <a:solidFill>
                  <a:prstClr val="black"/>
                </a:solidFill>
                <a:latin typeface="+mj-lt"/>
              </a:rPr>
              <a:t> </a:t>
            </a:r>
            <a:endParaRPr lang="en-US" sz="4000" smtClean="0">
              <a:solidFill>
                <a:prstClr val="black"/>
              </a:solidFill>
              <a:latin typeface="+mj-lt"/>
            </a:endParaRPr>
          </a:p>
          <a:p>
            <a:r>
              <a:rPr lang="en-US" sz="4000">
                <a:solidFill>
                  <a:prstClr val="black"/>
                </a:solidFill>
                <a:latin typeface="+mj-lt"/>
              </a:rPr>
              <a:t> </a:t>
            </a:r>
            <a:r>
              <a:rPr lang="en-US" sz="4000" smtClean="0">
                <a:solidFill>
                  <a:prstClr val="black"/>
                </a:solidFill>
                <a:latin typeface="+mj-lt"/>
              </a:rPr>
              <a:t>  </a:t>
            </a:r>
            <a:r>
              <a:rPr lang="en-US" sz="4000" smtClean="0">
                <a:solidFill>
                  <a:srgbClr val="0000FF"/>
                </a:solidFill>
                <a:latin typeface="+mj-lt"/>
              </a:rPr>
              <a:t>Where-Object</a:t>
            </a:r>
            <a:r>
              <a:rPr lang="en-US" sz="4000" smtClean="0">
                <a:solidFill>
                  <a:prstClr val="black"/>
                </a:solidFill>
                <a:latin typeface="+mj-lt"/>
              </a:rPr>
              <a:t> </a:t>
            </a:r>
            <a:r>
              <a:rPr lang="en-US" sz="4000">
                <a:solidFill>
                  <a:prstClr val="black"/>
                </a:solidFill>
                <a:latin typeface="+mj-lt"/>
              </a:rPr>
              <a:t>{</a:t>
            </a:r>
            <a:r>
              <a:rPr lang="en-US" sz="4000">
                <a:solidFill>
                  <a:srgbClr val="FF4500"/>
                </a:solidFill>
                <a:latin typeface="+mj-lt"/>
              </a:rPr>
              <a:t>$_</a:t>
            </a:r>
            <a:r>
              <a:rPr lang="en-US" sz="4000">
                <a:solidFill>
                  <a:srgbClr val="A9A9A9"/>
                </a:solidFill>
                <a:latin typeface="+mj-lt"/>
              </a:rPr>
              <a:t>.</a:t>
            </a:r>
            <a:r>
              <a:rPr lang="en-US" sz="4000">
                <a:solidFill>
                  <a:prstClr val="black"/>
                </a:solidFill>
                <a:latin typeface="+mj-lt"/>
              </a:rPr>
              <a:t>Color </a:t>
            </a:r>
            <a:r>
              <a:rPr lang="en-US" sz="4000">
                <a:solidFill>
                  <a:srgbClr val="A9A9A9"/>
                </a:solidFill>
                <a:latin typeface="+mj-lt"/>
              </a:rPr>
              <a:t>–eq</a:t>
            </a:r>
            <a:r>
              <a:rPr lang="en-US" sz="4000">
                <a:solidFill>
                  <a:prstClr val="black"/>
                </a:solidFill>
                <a:latin typeface="+mj-lt"/>
              </a:rPr>
              <a:t> </a:t>
            </a:r>
            <a:r>
              <a:rPr lang="en-US" sz="4000">
                <a:solidFill>
                  <a:srgbClr val="8B0000"/>
                </a:solidFill>
                <a:latin typeface="+mj-lt"/>
              </a:rPr>
              <a:t>"Orange"</a:t>
            </a:r>
            <a:r>
              <a:rPr lang="en-US" sz="4000">
                <a:solidFill>
                  <a:prstClr val="black"/>
                </a:solidFill>
                <a:latin typeface="+mj-lt"/>
              </a:rPr>
              <a:t>} </a:t>
            </a:r>
            <a:r>
              <a:rPr lang="en-US" sz="4000" smtClean="0">
                <a:solidFill>
                  <a:srgbClr val="A9A9A9"/>
                </a:solidFill>
                <a:latin typeface="+mj-lt"/>
              </a:rPr>
              <a:t>| </a:t>
            </a:r>
          </a:p>
          <a:p>
            <a:r>
              <a:rPr lang="en-US" sz="4000">
                <a:solidFill>
                  <a:srgbClr val="A9A9A9"/>
                </a:solidFill>
                <a:latin typeface="+mj-lt"/>
              </a:rPr>
              <a:t> </a:t>
            </a:r>
            <a:r>
              <a:rPr lang="en-US" sz="4000" smtClean="0">
                <a:solidFill>
                  <a:srgbClr val="A9A9A9"/>
                </a:solidFill>
                <a:latin typeface="+mj-lt"/>
              </a:rPr>
              <a:t>     </a:t>
            </a:r>
            <a:r>
              <a:rPr lang="en-US" sz="4000" smtClean="0">
                <a:solidFill>
                  <a:srgbClr val="0000FF"/>
                </a:solidFill>
                <a:latin typeface="+mj-lt"/>
              </a:rPr>
              <a:t>Sort-Object</a:t>
            </a:r>
            <a:r>
              <a:rPr lang="en-US" sz="4000" smtClean="0">
                <a:solidFill>
                  <a:prstClr val="black"/>
                </a:solidFill>
                <a:latin typeface="+mj-lt"/>
              </a:rPr>
              <a:t> </a:t>
            </a:r>
            <a:r>
              <a:rPr lang="en-US" sz="4000">
                <a:solidFill>
                  <a:srgbClr val="8A2BE2"/>
                </a:solidFill>
                <a:latin typeface="+mj-lt"/>
              </a:rPr>
              <a:t>Size</a:t>
            </a:r>
            <a:r>
              <a:rPr lang="en-US" sz="4000">
                <a:solidFill>
                  <a:prstClr val="black"/>
                </a:solidFill>
                <a:latin typeface="+mj-lt"/>
              </a:rPr>
              <a:t>  </a:t>
            </a:r>
          </a:p>
        </p:txBody>
      </p:sp>
      <p:sp>
        <p:nvSpPr>
          <p:cNvPr id="14" name="Rechteck 13"/>
          <p:cNvSpPr/>
          <p:nvPr/>
        </p:nvSpPr>
        <p:spPr>
          <a:xfrm>
            <a:off x="283935" y="6168458"/>
            <a:ext cx="8040915" cy="369332"/>
          </a:xfrm>
          <a:prstGeom prst="rect">
            <a:avLst/>
          </a:prstGeom>
        </p:spPr>
        <p:txBody>
          <a:bodyPr wrap="square">
            <a:spAutoFit/>
          </a:bodyPr>
          <a:lstStyle/>
          <a:p>
            <a:r>
              <a:rPr lang="de-DE" smtClean="0">
                <a:latin typeface="+mj-lt"/>
              </a:rPr>
              <a:t>http</a:t>
            </a:r>
            <a:r>
              <a:rPr lang="de-DE">
                <a:latin typeface="+mj-lt"/>
              </a:rPr>
              <a:t>://technet.microsoft.com/en-us/library/ee176927.aspx</a:t>
            </a:r>
          </a:p>
        </p:txBody>
      </p:sp>
    </p:spTree>
    <p:extLst>
      <p:ext uri="{BB962C8B-B14F-4D97-AF65-F5344CB8AC3E}">
        <p14:creationId xmlns:p14="http://schemas.microsoft.com/office/powerpoint/2010/main" val="384392491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35" y="2910336"/>
            <a:ext cx="3811588" cy="285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586" y="2919962"/>
            <a:ext cx="3811588"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6610" y="2910337"/>
            <a:ext cx="381158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eck 10"/>
          <p:cNvSpPr/>
          <p:nvPr/>
        </p:nvSpPr>
        <p:spPr>
          <a:xfrm>
            <a:off x="420914" y="406177"/>
            <a:ext cx="11408229" cy="1938992"/>
          </a:xfrm>
          <a:prstGeom prst="rect">
            <a:avLst/>
          </a:prstGeom>
        </p:spPr>
        <p:txBody>
          <a:bodyPr wrap="square">
            <a:spAutoFit/>
          </a:bodyPr>
          <a:lstStyle/>
          <a:p>
            <a:r>
              <a:rPr lang="en-US" sz="4000">
                <a:latin typeface="+mj-lt"/>
              </a:rPr>
              <a:t> </a:t>
            </a:r>
            <a:r>
              <a:rPr lang="en-US" sz="4000" smtClean="0">
                <a:solidFill>
                  <a:srgbClr val="0000FF"/>
                </a:solidFill>
                <a:latin typeface="+mj-lt"/>
              </a:rPr>
              <a:t>Get-Shape</a:t>
            </a:r>
            <a:r>
              <a:rPr lang="en-US" sz="4000" smtClean="0">
                <a:solidFill>
                  <a:prstClr val="black"/>
                </a:solidFill>
                <a:latin typeface="+mj-lt"/>
              </a:rPr>
              <a:t> </a:t>
            </a:r>
            <a:r>
              <a:rPr lang="en-US" sz="4000" smtClean="0">
                <a:solidFill>
                  <a:srgbClr val="A9A9A9"/>
                </a:solidFill>
                <a:latin typeface="+mj-lt"/>
              </a:rPr>
              <a:t>|</a:t>
            </a:r>
            <a:endParaRPr lang="en-US" sz="4000" smtClean="0">
              <a:solidFill>
                <a:prstClr val="black"/>
              </a:solidFill>
              <a:latin typeface="+mj-lt"/>
            </a:endParaRPr>
          </a:p>
          <a:p>
            <a:r>
              <a:rPr lang="en-US" sz="4000">
                <a:solidFill>
                  <a:prstClr val="black"/>
                </a:solidFill>
                <a:latin typeface="+mj-lt"/>
              </a:rPr>
              <a:t> </a:t>
            </a:r>
            <a:r>
              <a:rPr lang="en-US" sz="4000" smtClean="0">
                <a:solidFill>
                  <a:prstClr val="black"/>
                </a:solidFill>
                <a:latin typeface="+mj-lt"/>
              </a:rPr>
              <a:t>  </a:t>
            </a:r>
            <a:r>
              <a:rPr lang="en-US" sz="4000" smtClean="0">
                <a:solidFill>
                  <a:srgbClr val="0000FF"/>
                </a:solidFill>
                <a:latin typeface="+mj-lt"/>
              </a:rPr>
              <a:t>Where-Object</a:t>
            </a:r>
            <a:r>
              <a:rPr lang="en-US" sz="4000" smtClean="0">
                <a:solidFill>
                  <a:prstClr val="black"/>
                </a:solidFill>
                <a:latin typeface="+mj-lt"/>
              </a:rPr>
              <a:t> </a:t>
            </a:r>
            <a:r>
              <a:rPr lang="en-US" sz="4000">
                <a:solidFill>
                  <a:prstClr val="black"/>
                </a:solidFill>
                <a:latin typeface="+mj-lt"/>
              </a:rPr>
              <a:t>{</a:t>
            </a:r>
            <a:r>
              <a:rPr lang="en-US" sz="4000">
                <a:solidFill>
                  <a:srgbClr val="FF4500"/>
                </a:solidFill>
                <a:latin typeface="+mj-lt"/>
              </a:rPr>
              <a:t>$_</a:t>
            </a:r>
            <a:r>
              <a:rPr lang="en-US" sz="4000">
                <a:solidFill>
                  <a:srgbClr val="A9A9A9"/>
                </a:solidFill>
                <a:latin typeface="+mj-lt"/>
              </a:rPr>
              <a:t>.</a:t>
            </a:r>
            <a:r>
              <a:rPr lang="en-US" sz="4000">
                <a:solidFill>
                  <a:prstClr val="black"/>
                </a:solidFill>
                <a:latin typeface="+mj-lt"/>
              </a:rPr>
              <a:t>Color </a:t>
            </a:r>
            <a:r>
              <a:rPr lang="en-US" sz="4000">
                <a:solidFill>
                  <a:srgbClr val="A9A9A9"/>
                </a:solidFill>
                <a:latin typeface="+mj-lt"/>
              </a:rPr>
              <a:t>–eq</a:t>
            </a:r>
            <a:r>
              <a:rPr lang="en-US" sz="4000">
                <a:solidFill>
                  <a:prstClr val="black"/>
                </a:solidFill>
                <a:latin typeface="+mj-lt"/>
              </a:rPr>
              <a:t> </a:t>
            </a:r>
            <a:r>
              <a:rPr lang="en-US" sz="4000" smtClean="0">
                <a:solidFill>
                  <a:srgbClr val="8B0000"/>
                </a:solidFill>
                <a:latin typeface="+mj-lt"/>
              </a:rPr>
              <a:t>'Orange</a:t>
            </a:r>
            <a:r>
              <a:rPr lang="en-US" sz="4000">
                <a:solidFill>
                  <a:srgbClr val="8B0000"/>
                </a:solidFill>
                <a:latin typeface="+mj-lt"/>
              </a:rPr>
              <a:t>'</a:t>
            </a:r>
            <a:r>
              <a:rPr lang="en-US" sz="4000" smtClean="0">
                <a:solidFill>
                  <a:prstClr val="black"/>
                </a:solidFill>
                <a:latin typeface="+mj-lt"/>
              </a:rPr>
              <a:t>} </a:t>
            </a:r>
            <a:r>
              <a:rPr lang="en-US" sz="4000" smtClean="0">
                <a:solidFill>
                  <a:srgbClr val="A9A9A9"/>
                </a:solidFill>
                <a:latin typeface="+mj-lt"/>
              </a:rPr>
              <a:t>| </a:t>
            </a:r>
          </a:p>
          <a:p>
            <a:r>
              <a:rPr lang="en-US" sz="4000">
                <a:solidFill>
                  <a:srgbClr val="A9A9A9"/>
                </a:solidFill>
                <a:latin typeface="+mj-lt"/>
              </a:rPr>
              <a:t> </a:t>
            </a:r>
            <a:r>
              <a:rPr lang="en-US" sz="4000" smtClean="0">
                <a:solidFill>
                  <a:srgbClr val="A9A9A9"/>
                </a:solidFill>
                <a:latin typeface="+mj-lt"/>
              </a:rPr>
              <a:t>    </a:t>
            </a:r>
            <a:r>
              <a:rPr lang="en-US" sz="4000" smtClean="0">
                <a:solidFill>
                  <a:srgbClr val="0000FF"/>
                </a:solidFill>
                <a:latin typeface="+mj-lt"/>
              </a:rPr>
              <a:t>Sort-Object</a:t>
            </a:r>
            <a:r>
              <a:rPr lang="en-US" sz="4000" smtClean="0">
                <a:solidFill>
                  <a:prstClr val="black"/>
                </a:solidFill>
                <a:latin typeface="+mj-lt"/>
              </a:rPr>
              <a:t> </a:t>
            </a:r>
            <a:r>
              <a:rPr lang="en-US" sz="4000">
                <a:solidFill>
                  <a:prstClr val="black"/>
                </a:solidFill>
                <a:latin typeface="+mj-lt"/>
              </a:rPr>
              <a:t>–property </a:t>
            </a:r>
            <a:r>
              <a:rPr lang="en-US" sz="4000">
                <a:solidFill>
                  <a:srgbClr val="8A2BE2"/>
                </a:solidFill>
                <a:latin typeface="+mj-lt"/>
              </a:rPr>
              <a:t>Size</a:t>
            </a:r>
            <a:r>
              <a:rPr lang="en-US" sz="4000">
                <a:solidFill>
                  <a:prstClr val="black"/>
                </a:solidFill>
                <a:latin typeface="+mj-lt"/>
              </a:rPr>
              <a:t> -descending</a:t>
            </a:r>
          </a:p>
        </p:txBody>
      </p:sp>
      <p:sp>
        <p:nvSpPr>
          <p:cNvPr id="14" name="Rechteck 13"/>
          <p:cNvSpPr/>
          <p:nvPr/>
        </p:nvSpPr>
        <p:spPr>
          <a:xfrm>
            <a:off x="264685" y="6168458"/>
            <a:ext cx="8040915" cy="369332"/>
          </a:xfrm>
          <a:prstGeom prst="rect">
            <a:avLst/>
          </a:prstGeom>
        </p:spPr>
        <p:txBody>
          <a:bodyPr wrap="square">
            <a:spAutoFit/>
          </a:bodyPr>
          <a:lstStyle/>
          <a:p>
            <a:r>
              <a:rPr lang="de-DE" smtClean="0">
                <a:latin typeface="+mj-lt"/>
              </a:rPr>
              <a:t>http</a:t>
            </a:r>
            <a:r>
              <a:rPr lang="de-DE">
                <a:latin typeface="+mj-lt"/>
              </a:rPr>
              <a:t>://technet.microsoft.com/en-us/library/ee176927.aspx</a:t>
            </a:r>
          </a:p>
        </p:txBody>
      </p:sp>
      <p:sp>
        <p:nvSpPr>
          <p:cNvPr id="2" name="Rechteck 1"/>
          <p:cNvSpPr/>
          <p:nvPr/>
        </p:nvSpPr>
        <p:spPr>
          <a:xfrm>
            <a:off x="10420350" y="615434"/>
            <a:ext cx="1549672" cy="1862048"/>
          </a:xfrm>
          <a:prstGeom prst="rect">
            <a:avLst/>
          </a:prstGeom>
        </p:spPr>
        <p:txBody>
          <a:bodyPr wrap="square">
            <a:spAutoFit/>
          </a:bodyPr>
          <a:lstStyle/>
          <a:p>
            <a:r>
              <a:rPr lang="en-US" sz="11500">
                <a:solidFill>
                  <a:srgbClr val="006400"/>
                </a:solidFill>
                <a:sym typeface="Wingdings"/>
              </a:rPr>
              <a:t></a:t>
            </a:r>
            <a:endParaRPr lang="en-US" sz="11500">
              <a:solidFill>
                <a:srgbClr val="006400"/>
              </a:solidFill>
            </a:endParaRPr>
          </a:p>
        </p:txBody>
      </p:sp>
    </p:spTree>
    <p:extLst>
      <p:ext uri="{BB962C8B-B14F-4D97-AF65-F5344CB8AC3E}">
        <p14:creationId xmlns:p14="http://schemas.microsoft.com/office/powerpoint/2010/main" val="415839907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Platinum </a:t>
            </a:r>
            <a:r>
              <a:rPr lang="en-US" b="1" dirty="0" smtClean="0"/>
              <a:t>Sponsors</a:t>
            </a:r>
            <a:endParaRPr lang="pt-P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0" y="1195659"/>
            <a:ext cx="2736510" cy="10879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6959" y="1216652"/>
            <a:ext cx="2853789" cy="12965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2026" y="1116843"/>
            <a:ext cx="3235538" cy="1470044"/>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27069" r="28087"/>
          <a:stretch/>
        </p:blipFill>
        <p:spPr>
          <a:xfrm>
            <a:off x="951337" y="3807643"/>
            <a:ext cx="1080654" cy="5334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4439" y="3744419"/>
            <a:ext cx="3231805" cy="719076"/>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2437" y="3727620"/>
            <a:ext cx="3029951" cy="674164"/>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9795" y="3714805"/>
            <a:ext cx="967414" cy="739787"/>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1337" y="4741235"/>
            <a:ext cx="1811519" cy="755841"/>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66463" y="4651563"/>
            <a:ext cx="3041650" cy="845513"/>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73077" y="4611645"/>
            <a:ext cx="1613332" cy="918156"/>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78973" y="4680876"/>
            <a:ext cx="2637376" cy="1009881"/>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1337" y="5859511"/>
            <a:ext cx="2570263" cy="546181"/>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40010" y="5520565"/>
            <a:ext cx="1172489" cy="1172489"/>
          </a:xfrm>
          <a:prstGeom prst="rect">
            <a:avLst/>
          </a:prstGeom>
        </p:spPr>
      </p:pic>
      <p:sp>
        <p:nvSpPr>
          <p:cNvPr id="18" name="Title 1"/>
          <p:cNvSpPr txBox="1">
            <a:spLocks/>
          </p:cNvSpPr>
          <p:nvPr/>
        </p:nvSpPr>
        <p:spPr>
          <a:xfrm>
            <a:off x="533606" y="2714870"/>
            <a:ext cx="11149013" cy="747897"/>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a:ln w="3175">
                  <a:noFill/>
                </a:ln>
                <a:gradFill>
                  <a:gsLst>
                    <a:gs pos="1250">
                      <a:schemeClr val="tx2"/>
                    </a:gs>
                    <a:gs pos="100000">
                      <a:schemeClr val="tx2"/>
                    </a:gs>
                  </a:gsLst>
                  <a:lin ang="5400000" scaled="0"/>
                </a:gradFill>
                <a:effectLst/>
                <a:latin typeface="+mj-lt"/>
                <a:ea typeface="+mn-ea"/>
                <a:cs typeface="Arial" charset="0"/>
              </a:defRPr>
            </a:lvl1pPr>
          </a:lstStyle>
          <a:p>
            <a:pPr algn="ctr"/>
            <a:r>
              <a:rPr lang="pt-PT" b="1" dirty="0"/>
              <a:t>S</a:t>
            </a:r>
            <a:r>
              <a:rPr lang="pt-PT" b="1" dirty="0" smtClean="0"/>
              <a:t>ponsors</a:t>
            </a:r>
            <a:endParaRPr lang="pt-PT" dirty="0"/>
          </a:p>
        </p:txBody>
      </p:sp>
    </p:spTree>
    <p:extLst>
      <p:ext uri="{BB962C8B-B14F-4D97-AF65-F5344CB8AC3E}">
        <p14:creationId xmlns:p14="http://schemas.microsoft.com/office/powerpoint/2010/main" val="241285786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133725" y="1219201"/>
            <a:ext cx="8534400" cy="4543424"/>
          </a:xfrm>
        </p:spPr>
        <p:txBody>
          <a:bodyPr/>
          <a:lstStyle/>
          <a:p>
            <a:pPr>
              <a:lnSpc>
                <a:spcPct val="150000"/>
              </a:lnSpc>
              <a:spcBef>
                <a:spcPts val="0"/>
              </a:spcBef>
            </a:pPr>
            <a:r>
              <a:rPr lang="en-US" sz="3200" smtClean="0"/>
              <a:t>"PowerShell </a:t>
            </a:r>
            <a:r>
              <a:rPr lang="en-US" sz="3200"/>
              <a:t>has </a:t>
            </a:r>
            <a:r>
              <a:rPr lang="en-US" sz="3200" b="1"/>
              <a:t>no variable declaration </a:t>
            </a:r>
            <a:r>
              <a:rPr lang="en-US" sz="3200"/>
              <a:t>statement. </a:t>
            </a:r>
            <a:endParaRPr lang="en-US" sz="3200" smtClean="0"/>
          </a:p>
          <a:p>
            <a:pPr>
              <a:lnSpc>
                <a:spcPct val="150000"/>
              </a:lnSpc>
              <a:spcBef>
                <a:spcPts val="0"/>
              </a:spcBef>
            </a:pPr>
            <a:r>
              <a:rPr lang="en-US" sz="3200" smtClean="0"/>
              <a:t>In </a:t>
            </a:r>
            <a:r>
              <a:rPr lang="en-US" sz="3200"/>
              <a:t>contrast to a language like Visual Basic, which uses</a:t>
            </a:r>
          </a:p>
          <a:p>
            <a:pPr>
              <a:lnSpc>
                <a:spcPct val="150000"/>
              </a:lnSpc>
              <a:spcBef>
                <a:spcPts val="0"/>
              </a:spcBef>
            </a:pPr>
            <a:r>
              <a:rPr lang="en-US" sz="3200" smtClean="0"/>
              <a:t>Dim </a:t>
            </a:r>
            <a:r>
              <a:rPr lang="en-US" sz="3200"/>
              <a:t>to declare a variable, in PowerShell a variable simply comes into existence on first assignment</a:t>
            </a:r>
            <a:r>
              <a:rPr lang="en-US" sz="3200" smtClean="0"/>
              <a:t>."</a:t>
            </a:r>
            <a:endParaRPr lang="en-US" sz="3200"/>
          </a:p>
          <a:p>
            <a:pPr algn="r">
              <a:lnSpc>
                <a:spcPct val="150000"/>
              </a:lnSpc>
              <a:spcBef>
                <a:spcPts val="2000"/>
              </a:spcBef>
            </a:pPr>
            <a:r>
              <a:rPr lang="en-US" sz="3200"/>
              <a:t>  Bruce </a:t>
            </a:r>
            <a:r>
              <a:rPr lang="en-US" sz="3200" smtClean="0"/>
              <a:t>Payette: PowerShell </a:t>
            </a:r>
            <a:r>
              <a:rPr lang="en-US" sz="3200"/>
              <a:t>in </a:t>
            </a:r>
            <a:r>
              <a:rPr lang="en-US" sz="3200" smtClean="0"/>
              <a:t>Action, 2011</a:t>
            </a:r>
            <a:endParaRPr lang="en-US" sz="3200"/>
          </a:p>
        </p:txBody>
      </p:sp>
      <p:sp>
        <p:nvSpPr>
          <p:cNvPr id="3" name="Titel 2"/>
          <p:cNvSpPr>
            <a:spLocks noGrp="1"/>
          </p:cNvSpPr>
          <p:nvPr>
            <p:ph type="title"/>
          </p:nvPr>
        </p:nvSpPr>
        <p:spPr/>
        <p:txBody>
          <a:bodyPr/>
          <a:lstStyle/>
          <a:p>
            <a:r>
              <a:rPr lang="en-US" smtClean="0">
                <a:solidFill>
                  <a:srgbClr val="006400"/>
                </a:solidFill>
              </a:rPr>
              <a:t>[type]</a:t>
            </a:r>
            <a:r>
              <a:rPr lang="en-US" smtClean="0"/>
              <a:t> literals</a:t>
            </a:r>
            <a:endParaRPr lang="en-US"/>
          </a:p>
        </p:txBody>
      </p:sp>
      <p:sp>
        <p:nvSpPr>
          <p:cNvPr id="4" name="Textplatzhalter 1"/>
          <p:cNvSpPr txBox="1">
            <a:spLocks/>
          </p:cNvSpPr>
          <p:nvPr/>
        </p:nvSpPr>
        <p:spPr>
          <a:xfrm>
            <a:off x="519113" y="1276350"/>
            <a:ext cx="2166937" cy="4924425"/>
          </a:xfrm>
          <a:prstGeom prst="rect">
            <a:avLst/>
          </a:prstGeom>
          <a:solidFill>
            <a:schemeClr val="bg1"/>
          </a:solidFill>
          <a:ln w="12700">
            <a:solidFill>
              <a:schemeClr val="bg1">
                <a:lumMod val="65000"/>
              </a:schemeClr>
            </a:solidFill>
            <a:prstDash val="solid"/>
          </a:ln>
        </p:spPr>
        <p:txBody>
          <a:bodyPr vert="horz" lIns="180000" tIns="180000" rIns="0" bIns="0" rtlCol="0">
            <a:noAutofit/>
          </a:bodyPr>
          <a:lstStyle>
            <a:lvl1pPr marL="0" marR="0" indent="0" algn="l" defTabSz="914363" rtl="0" eaLnBrk="1" fontAlgn="auto" latinLnBrk="0" hangingPunct="1">
              <a:lnSpc>
                <a:spcPct val="90000"/>
              </a:lnSpc>
              <a:spcBef>
                <a:spcPts val="2400"/>
              </a:spcBef>
              <a:spcAft>
                <a:spcPts val="0"/>
              </a:spcAft>
              <a:buClrTx/>
              <a:buSzPct val="8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lumMod val="75000"/>
                    <a:lumOff val="25000"/>
                  </a:schemeClr>
                </a:soli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solidFill>
                  <a:schemeClr val="tx1">
                    <a:lumMod val="75000"/>
                    <a:lumOff val="25000"/>
                  </a:schemeClr>
                </a:soli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solidFill>
                  <a:schemeClr val="tx1">
                    <a:lumMod val="75000"/>
                    <a:lumOff val="25000"/>
                  </a:schemeClr>
                </a:soli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solidFill>
                  <a:schemeClr val="tx1">
                    <a:lumMod val="75000"/>
                    <a:lumOff val="2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smtClean="0">
                <a:solidFill>
                  <a:srgbClr val="FF4500"/>
                </a:solidFill>
              </a:rPr>
              <a:t>$a</a:t>
            </a:r>
            <a:r>
              <a:rPr lang="en-US" sz="2800" b="1" smtClean="0">
                <a:solidFill>
                  <a:prstClr val="black"/>
                </a:solidFill>
              </a:rPr>
              <a:t> </a:t>
            </a:r>
            <a:r>
              <a:rPr lang="en-US" sz="2800" b="1" smtClean="0">
                <a:solidFill>
                  <a:srgbClr val="A9A9A9"/>
                </a:solidFill>
              </a:rPr>
              <a:t>=</a:t>
            </a:r>
            <a:r>
              <a:rPr lang="en-US" sz="2800" b="1" smtClean="0">
                <a:solidFill>
                  <a:prstClr val="black"/>
                </a:solidFill>
              </a:rPr>
              <a:t> </a:t>
            </a:r>
            <a:r>
              <a:rPr lang="en-US" sz="2800" b="1" smtClean="0">
                <a:solidFill>
                  <a:srgbClr val="800080"/>
                </a:solidFill>
              </a:rPr>
              <a:t>1</a:t>
            </a:r>
            <a:endParaRPr lang="en-US" sz="2800" b="1" smtClean="0">
              <a:solidFill>
                <a:prstClr val="black"/>
              </a:solidFill>
            </a:endParaRPr>
          </a:p>
          <a:p>
            <a:r>
              <a:rPr lang="en-US" sz="2800" b="1" smtClean="0">
                <a:solidFill>
                  <a:srgbClr val="FF4500"/>
                </a:solidFill>
              </a:rPr>
              <a:t>$a</a:t>
            </a:r>
            <a:r>
              <a:rPr lang="en-US" sz="2800" b="1" smtClean="0">
                <a:solidFill>
                  <a:prstClr val="black"/>
                </a:solidFill>
              </a:rPr>
              <a:t> </a:t>
            </a:r>
            <a:r>
              <a:rPr lang="en-US" sz="2800" b="1" smtClean="0">
                <a:solidFill>
                  <a:srgbClr val="A9A9A9"/>
                </a:solidFill>
              </a:rPr>
              <a:t>=</a:t>
            </a:r>
            <a:r>
              <a:rPr lang="en-US" sz="2800" b="1" smtClean="0">
                <a:solidFill>
                  <a:prstClr val="black"/>
                </a:solidFill>
              </a:rPr>
              <a:t> </a:t>
            </a:r>
            <a:r>
              <a:rPr lang="en-US" sz="2800" b="1" smtClean="0">
                <a:solidFill>
                  <a:srgbClr val="8B0000"/>
                </a:solidFill>
              </a:rPr>
              <a:t>'1'</a:t>
            </a:r>
            <a:endParaRPr lang="en-US" sz="2800" b="1" smtClean="0">
              <a:solidFill>
                <a:prstClr val="black"/>
              </a:solidFill>
            </a:endParaRPr>
          </a:p>
          <a:p>
            <a:r>
              <a:rPr lang="en-US" sz="2800" b="1" smtClean="0">
                <a:solidFill>
                  <a:srgbClr val="FF4500"/>
                </a:solidFill>
              </a:rPr>
              <a:t>$a</a:t>
            </a:r>
            <a:r>
              <a:rPr lang="en-US" sz="2800" b="1" smtClean="0">
                <a:solidFill>
                  <a:srgbClr val="A9A9A9"/>
                </a:solidFill>
              </a:rPr>
              <a:t>.</a:t>
            </a:r>
            <a:r>
              <a:rPr lang="en-US" sz="2800" b="1" smtClean="0">
                <a:solidFill>
                  <a:prstClr val="black"/>
                </a:solidFill>
              </a:rPr>
              <a:t>GetType()</a:t>
            </a:r>
          </a:p>
          <a:p>
            <a:pPr>
              <a:spcBef>
                <a:spcPts val="4000"/>
              </a:spcBef>
            </a:pPr>
            <a:r>
              <a:rPr lang="nb-NO" sz="2800" b="1" smtClean="0">
                <a:solidFill>
                  <a:srgbClr val="008080"/>
                </a:solidFill>
              </a:rPr>
              <a:t>[int</a:t>
            </a:r>
            <a:r>
              <a:rPr lang="nb-NO" sz="2800" b="1" smtClean="0">
                <a:solidFill>
                  <a:srgbClr val="A9A9A9"/>
                </a:solidFill>
              </a:rPr>
              <a:t>]</a:t>
            </a:r>
            <a:r>
              <a:rPr lang="nb-NO" sz="2800" b="1" smtClean="0">
                <a:solidFill>
                  <a:srgbClr val="FF4500"/>
                </a:solidFill>
              </a:rPr>
              <a:t>$b</a:t>
            </a:r>
            <a:r>
              <a:rPr lang="nb-NO" sz="2800" b="1" smtClean="0">
                <a:solidFill>
                  <a:prstClr val="black"/>
                </a:solidFill>
              </a:rPr>
              <a:t> </a:t>
            </a:r>
            <a:r>
              <a:rPr lang="nb-NO" sz="2800" b="1" smtClean="0">
                <a:solidFill>
                  <a:srgbClr val="A9A9A9"/>
                </a:solidFill>
              </a:rPr>
              <a:t>=</a:t>
            </a:r>
            <a:r>
              <a:rPr lang="nb-NO" sz="2800" b="1" smtClean="0">
                <a:solidFill>
                  <a:prstClr val="black"/>
                </a:solidFill>
              </a:rPr>
              <a:t> </a:t>
            </a:r>
            <a:r>
              <a:rPr lang="nb-NO" sz="2800" b="1" smtClean="0">
                <a:solidFill>
                  <a:srgbClr val="800080"/>
                </a:solidFill>
              </a:rPr>
              <a:t>1</a:t>
            </a:r>
            <a:endParaRPr lang="nb-NO" sz="2800" b="1" smtClean="0">
              <a:solidFill>
                <a:prstClr val="black"/>
              </a:solidFill>
            </a:endParaRPr>
          </a:p>
          <a:p>
            <a:r>
              <a:rPr lang="en-US" sz="2800" b="1" smtClean="0">
                <a:solidFill>
                  <a:srgbClr val="FF4500"/>
                </a:solidFill>
              </a:rPr>
              <a:t>$b</a:t>
            </a:r>
            <a:r>
              <a:rPr lang="en-US" sz="2800" b="1" smtClean="0">
                <a:solidFill>
                  <a:prstClr val="black"/>
                </a:solidFill>
              </a:rPr>
              <a:t> </a:t>
            </a:r>
            <a:r>
              <a:rPr lang="en-US" sz="2800" b="1" smtClean="0">
                <a:solidFill>
                  <a:srgbClr val="A9A9A9"/>
                </a:solidFill>
              </a:rPr>
              <a:t>=</a:t>
            </a:r>
            <a:r>
              <a:rPr lang="en-US" sz="2800" b="1" smtClean="0">
                <a:solidFill>
                  <a:prstClr val="black"/>
                </a:solidFill>
              </a:rPr>
              <a:t> </a:t>
            </a:r>
            <a:r>
              <a:rPr lang="en-US" sz="2800" b="1" smtClean="0">
                <a:solidFill>
                  <a:srgbClr val="8B0000"/>
                </a:solidFill>
              </a:rPr>
              <a:t>'1'</a:t>
            </a:r>
            <a:endParaRPr lang="en-US" sz="2800" b="1" smtClean="0">
              <a:solidFill>
                <a:prstClr val="black"/>
              </a:solidFill>
            </a:endParaRPr>
          </a:p>
          <a:p>
            <a:r>
              <a:rPr lang="en-US" sz="2800" b="1" smtClean="0">
                <a:solidFill>
                  <a:srgbClr val="FF4500"/>
                </a:solidFill>
              </a:rPr>
              <a:t>$b</a:t>
            </a:r>
            <a:r>
              <a:rPr lang="en-US" sz="2800" b="1" smtClean="0">
                <a:solidFill>
                  <a:srgbClr val="A9A9A9"/>
                </a:solidFill>
              </a:rPr>
              <a:t>.</a:t>
            </a:r>
            <a:r>
              <a:rPr lang="en-US" sz="2800" b="1" smtClean="0">
                <a:solidFill>
                  <a:prstClr val="black"/>
                </a:solidFill>
              </a:rPr>
              <a:t>GetType() </a:t>
            </a:r>
            <a:endParaRPr lang="en-US" sz="2800" b="1"/>
          </a:p>
        </p:txBody>
      </p:sp>
    </p:spTree>
    <p:extLst>
      <p:ext uri="{BB962C8B-B14F-4D97-AF65-F5344CB8AC3E}">
        <p14:creationId xmlns:p14="http://schemas.microsoft.com/office/powerpoint/2010/main" val="243137877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US" smtClean="0"/>
              <a:t># Scrooge </a:t>
            </a:r>
          </a:p>
          <a:p>
            <a:r>
              <a:rPr lang="en-US" smtClean="0"/>
              <a:t># Dagobert</a:t>
            </a:r>
            <a:endParaRPr lang="en-US"/>
          </a:p>
          <a:p>
            <a:r>
              <a:rPr lang="en-US" smtClean="0">
                <a:solidFill>
                  <a:srgbClr val="8B0000"/>
                </a:solidFill>
              </a:rPr>
              <a:t>'Scrooge </a:t>
            </a:r>
            <a:r>
              <a:rPr lang="en-US">
                <a:solidFill>
                  <a:srgbClr val="8B0000"/>
                </a:solidFill>
              </a:rPr>
              <a:t>Duck'</a:t>
            </a:r>
            <a:r>
              <a:rPr lang="en-US">
                <a:solidFill>
                  <a:prstClr val="black"/>
                </a:solidFill>
              </a:rPr>
              <a:t> </a:t>
            </a:r>
            <a:r>
              <a:rPr lang="en-US">
                <a:solidFill>
                  <a:srgbClr val="A9A9A9"/>
                </a:solidFill>
              </a:rPr>
              <a:t>-replace</a:t>
            </a:r>
            <a:r>
              <a:rPr lang="en-US">
                <a:solidFill>
                  <a:prstClr val="black"/>
                </a:solidFill>
              </a:rPr>
              <a:t> </a:t>
            </a:r>
            <a:r>
              <a:rPr lang="en-US" smtClean="0">
                <a:solidFill>
                  <a:srgbClr val="8B0000"/>
                </a:solidFill>
              </a:rPr>
              <a:t>'scrooge</a:t>
            </a:r>
            <a:r>
              <a:rPr lang="en-US">
                <a:solidFill>
                  <a:srgbClr val="8B0000"/>
                </a:solidFill>
              </a:rPr>
              <a:t>'</a:t>
            </a:r>
            <a:r>
              <a:rPr lang="en-US">
                <a:solidFill>
                  <a:srgbClr val="A9A9A9"/>
                </a:solidFill>
              </a:rPr>
              <a:t>,</a:t>
            </a:r>
            <a:r>
              <a:rPr lang="en-US" smtClean="0">
                <a:solidFill>
                  <a:srgbClr val="8B0000"/>
                </a:solidFill>
              </a:rPr>
              <a:t>'dagobert'</a:t>
            </a:r>
            <a:endParaRPr lang="en-US">
              <a:solidFill>
                <a:prstClr val="black"/>
              </a:solidFill>
            </a:endParaRPr>
          </a:p>
          <a:p>
            <a:r>
              <a:rPr lang="en-US">
                <a:solidFill>
                  <a:prstClr val="black"/>
                </a:solidFill>
              </a:rPr>
              <a:t>(</a:t>
            </a:r>
            <a:r>
              <a:rPr lang="en-US">
                <a:solidFill>
                  <a:srgbClr val="8B0000"/>
                </a:solidFill>
              </a:rPr>
              <a:t>'Scrooge Duck'</a:t>
            </a:r>
            <a:r>
              <a:rPr lang="en-US">
                <a:solidFill>
                  <a:prstClr val="black"/>
                </a:solidFill>
              </a:rPr>
              <a:t>)</a:t>
            </a:r>
            <a:r>
              <a:rPr lang="en-US">
                <a:solidFill>
                  <a:srgbClr val="A9A9A9"/>
                </a:solidFill>
              </a:rPr>
              <a:t>.</a:t>
            </a:r>
            <a:r>
              <a:rPr lang="en-US">
                <a:solidFill>
                  <a:prstClr val="black"/>
                </a:solidFill>
              </a:rPr>
              <a:t>replace(</a:t>
            </a:r>
            <a:r>
              <a:rPr lang="en-US" smtClean="0">
                <a:solidFill>
                  <a:srgbClr val="8B0000"/>
                </a:solidFill>
              </a:rPr>
              <a:t>'scrooge</a:t>
            </a:r>
            <a:r>
              <a:rPr lang="en-US">
                <a:solidFill>
                  <a:srgbClr val="8B0000"/>
                </a:solidFill>
              </a:rPr>
              <a:t>'</a:t>
            </a:r>
            <a:r>
              <a:rPr lang="en-US">
                <a:solidFill>
                  <a:srgbClr val="A9A9A9"/>
                </a:solidFill>
              </a:rPr>
              <a:t>,</a:t>
            </a:r>
            <a:r>
              <a:rPr lang="en-US" smtClean="0">
                <a:solidFill>
                  <a:srgbClr val="8B0000"/>
                </a:solidFill>
              </a:rPr>
              <a:t>'dagobert</a:t>
            </a:r>
            <a:r>
              <a:rPr lang="en-US">
                <a:solidFill>
                  <a:srgbClr val="8B0000"/>
                </a:solidFill>
              </a:rPr>
              <a:t>'</a:t>
            </a:r>
            <a:r>
              <a:rPr lang="en-US">
                <a:solidFill>
                  <a:prstClr val="black"/>
                </a:solidFill>
              </a:rPr>
              <a:t>) </a:t>
            </a:r>
          </a:p>
          <a:p>
            <a:endParaRPr lang="en-US"/>
          </a:p>
        </p:txBody>
      </p:sp>
      <p:sp>
        <p:nvSpPr>
          <p:cNvPr id="3" name="Titel 2"/>
          <p:cNvSpPr>
            <a:spLocks noGrp="1"/>
          </p:cNvSpPr>
          <p:nvPr>
            <p:ph type="title"/>
          </p:nvPr>
        </p:nvSpPr>
        <p:spPr/>
        <p:txBody>
          <a:bodyPr/>
          <a:lstStyle/>
          <a:p>
            <a:r>
              <a:rPr lang="en-US" smtClean="0"/>
              <a:t>PowerShell </a:t>
            </a:r>
            <a:r>
              <a:rPr lang="en-US"/>
              <a:t>mysticism: </a:t>
            </a:r>
            <a:r>
              <a:rPr lang="en-US" smtClean="0"/>
              <a:t>case preserving</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972" y="2340433"/>
            <a:ext cx="720809"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417" r="10032"/>
          <a:stretch/>
        </p:blipFill>
        <p:spPr bwMode="auto">
          <a:xfrm>
            <a:off x="3426631" y="1530418"/>
            <a:ext cx="788150"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8574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05599" y="1610060"/>
            <a:ext cx="11572101" cy="4401205"/>
          </a:xfrm>
          <a:prstGeom prst="rect">
            <a:avLst/>
          </a:prstGeom>
        </p:spPr>
        <p:txBody>
          <a:bodyPr wrap="square">
            <a:spAutoFit/>
          </a:bodyPr>
          <a:lstStyle/>
          <a:p>
            <a:r>
              <a:rPr lang="en-US" sz="4000" smtClean="0">
                <a:solidFill>
                  <a:srgbClr val="0000FF"/>
                </a:solidFill>
                <a:latin typeface="+mj-lt"/>
              </a:rPr>
              <a:t>whoami.exe </a:t>
            </a:r>
            <a:r>
              <a:rPr lang="en-US" sz="4000" smtClean="0">
                <a:solidFill>
                  <a:prstClr val="black"/>
                </a:solidFill>
                <a:latin typeface="+mj-lt"/>
              </a:rPr>
              <a:t>/groups /fo csv | </a:t>
            </a:r>
          </a:p>
          <a:p>
            <a:r>
              <a:rPr lang="en-US" sz="4000">
                <a:solidFill>
                  <a:prstClr val="black"/>
                </a:solidFill>
                <a:latin typeface="+mj-lt"/>
              </a:rPr>
              <a:t> </a:t>
            </a:r>
            <a:r>
              <a:rPr lang="en-US" sz="4000" smtClean="0">
                <a:solidFill>
                  <a:prstClr val="black"/>
                </a:solidFill>
                <a:latin typeface="+mj-lt"/>
              </a:rPr>
              <a:t> </a:t>
            </a:r>
            <a:r>
              <a:rPr lang="en-US" sz="4000" smtClean="0">
                <a:solidFill>
                  <a:srgbClr val="0000FF"/>
                </a:solidFill>
                <a:latin typeface="+mj-lt"/>
              </a:rPr>
              <a:t>ConvertFrom-Csv | </a:t>
            </a:r>
          </a:p>
          <a:p>
            <a:r>
              <a:rPr lang="en-US" sz="4000" smtClean="0">
                <a:solidFill>
                  <a:srgbClr val="0000FF"/>
                </a:solidFill>
                <a:latin typeface="+mj-lt"/>
              </a:rPr>
              <a:t>    Where-Object </a:t>
            </a:r>
            <a:r>
              <a:rPr lang="en-US" sz="4000">
                <a:solidFill>
                  <a:prstClr val="black"/>
                </a:solidFill>
                <a:latin typeface="+mj-lt"/>
              </a:rPr>
              <a:t>{</a:t>
            </a:r>
            <a:r>
              <a:rPr lang="en-US" sz="4000">
                <a:solidFill>
                  <a:srgbClr val="FF4500"/>
                </a:solidFill>
                <a:latin typeface="+mj-lt"/>
              </a:rPr>
              <a:t>$_</a:t>
            </a:r>
            <a:r>
              <a:rPr lang="en-US" sz="4000">
                <a:solidFill>
                  <a:srgbClr val="A9A9A9"/>
                </a:solidFill>
                <a:latin typeface="+mj-lt"/>
              </a:rPr>
              <a:t>. </a:t>
            </a:r>
            <a:r>
              <a:rPr lang="en-US" sz="4000">
                <a:solidFill>
                  <a:prstClr val="black"/>
                </a:solidFill>
                <a:latin typeface="+mj-lt"/>
              </a:rPr>
              <a:t>'Group Name' </a:t>
            </a:r>
            <a:r>
              <a:rPr lang="en-US" sz="4000">
                <a:solidFill>
                  <a:srgbClr val="A9A9A9"/>
                </a:solidFill>
                <a:latin typeface="+mj-lt"/>
              </a:rPr>
              <a:t>-like </a:t>
            </a:r>
            <a:r>
              <a:rPr lang="en-US" sz="4000">
                <a:solidFill>
                  <a:srgbClr val="8B0000"/>
                </a:solidFill>
                <a:latin typeface="+mj-lt"/>
              </a:rPr>
              <a:t>'contoso</a:t>
            </a:r>
            <a:r>
              <a:rPr lang="en-US" sz="4000" smtClean="0">
                <a:solidFill>
                  <a:srgbClr val="8B0000"/>
                </a:solidFill>
                <a:latin typeface="+mj-lt"/>
              </a:rPr>
              <a:t>*'</a:t>
            </a:r>
            <a:r>
              <a:rPr lang="en-US" sz="4000" smtClean="0">
                <a:solidFill>
                  <a:prstClr val="black"/>
                </a:solidFill>
                <a:latin typeface="+mj-lt"/>
              </a:rPr>
              <a:t>}</a:t>
            </a:r>
            <a:r>
              <a:rPr lang="en-US" sz="4000" smtClean="0">
                <a:solidFill>
                  <a:srgbClr val="8B0000"/>
                </a:solidFill>
                <a:latin typeface="+mj-lt"/>
              </a:rPr>
              <a:t> </a:t>
            </a:r>
            <a:r>
              <a:rPr lang="en-US" sz="4000">
                <a:solidFill>
                  <a:srgbClr val="0000FF"/>
                </a:solidFill>
                <a:latin typeface="+mj-lt"/>
              </a:rPr>
              <a:t>} </a:t>
            </a:r>
            <a:endParaRPr lang="en-US" sz="4000" smtClean="0">
              <a:solidFill>
                <a:srgbClr val="0000FF"/>
              </a:solidFill>
              <a:latin typeface="+mj-lt"/>
            </a:endParaRPr>
          </a:p>
          <a:p>
            <a:r>
              <a:rPr lang="en-US" sz="4000" smtClean="0">
                <a:solidFill>
                  <a:srgbClr val="0000FF"/>
                </a:solidFill>
                <a:latin typeface="+mj-lt"/>
              </a:rPr>
              <a:t> </a:t>
            </a:r>
            <a:endParaRPr lang="en-US" sz="4000">
              <a:solidFill>
                <a:srgbClr val="0000FF"/>
              </a:solidFill>
              <a:latin typeface="+mj-lt"/>
            </a:endParaRPr>
          </a:p>
          <a:p>
            <a:r>
              <a:rPr lang="en-US" sz="4000" smtClean="0">
                <a:solidFill>
                  <a:srgbClr val="FF4500"/>
                </a:solidFill>
                <a:latin typeface="+mj-lt"/>
              </a:rPr>
              <a:t>$</a:t>
            </a:r>
            <a:r>
              <a:rPr lang="en-US" sz="4000">
                <a:solidFill>
                  <a:srgbClr val="FF4500"/>
                </a:solidFill>
                <a:latin typeface="+mj-lt"/>
              </a:rPr>
              <a:t>src </a:t>
            </a:r>
            <a:r>
              <a:rPr lang="en-US" sz="4000">
                <a:solidFill>
                  <a:prstClr val="black"/>
                </a:solidFill>
                <a:latin typeface="+mj-lt"/>
              </a:rPr>
              <a:t>=</a:t>
            </a:r>
            <a:r>
              <a:rPr lang="en-US" sz="4000">
                <a:solidFill>
                  <a:srgbClr val="0000FF"/>
                </a:solidFill>
                <a:latin typeface="+mj-lt"/>
              </a:rPr>
              <a:t> </a:t>
            </a:r>
            <a:r>
              <a:rPr lang="en-US" sz="4000">
                <a:solidFill>
                  <a:srgbClr val="8B0000"/>
                </a:solidFill>
                <a:latin typeface="+mj-lt"/>
              </a:rPr>
              <a:t>'c:\sales\2015'</a:t>
            </a:r>
          </a:p>
          <a:p>
            <a:r>
              <a:rPr lang="en-US" sz="4000">
                <a:solidFill>
                  <a:srgbClr val="FF4500"/>
                </a:solidFill>
                <a:latin typeface="+mj-lt"/>
              </a:rPr>
              <a:t>$dst </a:t>
            </a:r>
            <a:r>
              <a:rPr lang="en-US" sz="4000">
                <a:solidFill>
                  <a:prstClr val="black"/>
                </a:solidFill>
                <a:latin typeface="+mj-lt"/>
              </a:rPr>
              <a:t>=</a:t>
            </a:r>
            <a:r>
              <a:rPr lang="en-US" sz="4000">
                <a:solidFill>
                  <a:srgbClr val="8B0000"/>
                </a:solidFill>
                <a:latin typeface="+mj-lt"/>
              </a:rPr>
              <a:t> 'c:\backup\sales\2015'</a:t>
            </a:r>
          </a:p>
          <a:p>
            <a:r>
              <a:rPr lang="en-US" sz="4000">
                <a:solidFill>
                  <a:srgbClr val="0000FF"/>
                </a:solidFill>
                <a:latin typeface="+mj-lt"/>
              </a:rPr>
              <a:t>robocopy.exe /mir </a:t>
            </a:r>
            <a:r>
              <a:rPr lang="en-US" sz="4000">
                <a:solidFill>
                  <a:srgbClr val="FF4500"/>
                </a:solidFill>
                <a:latin typeface="+mj-lt"/>
              </a:rPr>
              <a:t>$src $dst  </a:t>
            </a:r>
          </a:p>
        </p:txBody>
      </p:sp>
      <p:sp>
        <p:nvSpPr>
          <p:cNvPr id="3" name="Titel 2"/>
          <p:cNvSpPr>
            <a:spLocks noGrp="1"/>
          </p:cNvSpPr>
          <p:nvPr>
            <p:ph type="title"/>
          </p:nvPr>
        </p:nvSpPr>
        <p:spPr/>
        <p:txBody>
          <a:bodyPr/>
          <a:lstStyle/>
          <a:p>
            <a:r>
              <a:rPr lang="en-US" smtClean="0"/>
              <a:t>Falling in love with external commands</a:t>
            </a:r>
            <a:endParaRPr lang="en-US"/>
          </a:p>
        </p:txBody>
      </p:sp>
    </p:spTree>
    <p:extLst>
      <p:ext uri="{BB962C8B-B14F-4D97-AF65-F5344CB8AC3E}">
        <p14:creationId xmlns:p14="http://schemas.microsoft.com/office/powerpoint/2010/main" val="426275340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08001" y="1324263"/>
            <a:ext cx="11344852" cy="1975926"/>
          </a:xfrm>
        </p:spPr>
        <p:txBody>
          <a:bodyPr/>
          <a:lstStyle/>
          <a:p>
            <a:pPr>
              <a:lnSpc>
                <a:spcPct val="150000"/>
              </a:lnSpc>
              <a:spcBef>
                <a:spcPts val="0"/>
              </a:spcBef>
            </a:pPr>
            <a:r>
              <a:rPr lang="en-US" smtClean="0">
                <a:solidFill>
                  <a:srgbClr val="FF4500"/>
                </a:solidFill>
              </a:rPr>
              <a:t>$</a:t>
            </a:r>
            <a:r>
              <a:rPr lang="en-US">
                <a:solidFill>
                  <a:srgbClr val="FF4500"/>
                </a:solidFill>
              </a:rPr>
              <a:t>computers</a:t>
            </a:r>
            <a:r>
              <a:rPr lang="en-US">
                <a:solidFill>
                  <a:prstClr val="black"/>
                </a:solidFill>
              </a:rPr>
              <a:t> </a:t>
            </a:r>
            <a:r>
              <a:rPr lang="en-US">
                <a:solidFill>
                  <a:srgbClr val="A9A9A9"/>
                </a:solidFill>
              </a:rPr>
              <a:t>|</a:t>
            </a:r>
            <a:r>
              <a:rPr lang="en-US">
                <a:solidFill>
                  <a:prstClr val="black"/>
                </a:solidFill>
              </a:rPr>
              <a:t> </a:t>
            </a:r>
            <a:r>
              <a:rPr lang="en-US" smtClean="0">
                <a:solidFill>
                  <a:srgbClr val="0000FF"/>
                </a:solidFill>
              </a:rPr>
              <a:t>ForEach </a:t>
            </a:r>
            <a:r>
              <a:rPr lang="en-US" smtClean="0">
                <a:solidFill>
                  <a:prstClr val="black"/>
                </a:solidFill>
              </a:rPr>
              <a:t> </a:t>
            </a:r>
            <a:r>
              <a:rPr lang="en-US">
                <a:solidFill>
                  <a:prstClr val="black"/>
                </a:solidFill>
              </a:rPr>
              <a:t>{ </a:t>
            </a:r>
            <a:endParaRPr lang="en-US" smtClean="0">
              <a:solidFill>
                <a:prstClr val="black"/>
              </a:solidFill>
            </a:endParaRPr>
          </a:p>
          <a:p>
            <a:pPr>
              <a:lnSpc>
                <a:spcPct val="150000"/>
              </a:lnSpc>
              <a:spcBef>
                <a:spcPts val="0"/>
              </a:spcBef>
            </a:pPr>
            <a:r>
              <a:rPr lang="en-US" smtClean="0">
                <a:solidFill>
                  <a:prstClr val="black"/>
                </a:solidFill>
              </a:rPr>
              <a:t>  </a:t>
            </a:r>
            <a:r>
              <a:rPr lang="en-US" smtClean="0">
                <a:solidFill>
                  <a:srgbClr val="0000FF"/>
                </a:solidFill>
              </a:rPr>
              <a:t>Test-Connection</a:t>
            </a:r>
            <a:r>
              <a:rPr lang="en-US" smtClean="0">
                <a:solidFill>
                  <a:prstClr val="black"/>
                </a:solidFill>
              </a:rPr>
              <a:t> </a:t>
            </a:r>
            <a:r>
              <a:rPr lang="en-US">
                <a:solidFill>
                  <a:srgbClr val="000080"/>
                </a:solidFill>
              </a:rPr>
              <a:t>-ComputerName</a:t>
            </a:r>
            <a:r>
              <a:rPr lang="en-US">
                <a:solidFill>
                  <a:prstClr val="black"/>
                </a:solidFill>
              </a:rPr>
              <a:t> </a:t>
            </a:r>
            <a:r>
              <a:rPr lang="en-US" smtClean="0">
                <a:solidFill>
                  <a:srgbClr val="FF4500"/>
                </a:solidFill>
              </a:rPr>
              <a:t>$psitem</a:t>
            </a:r>
            <a:r>
              <a:rPr lang="en-US" smtClean="0">
                <a:solidFill>
                  <a:prstClr val="black"/>
                </a:solidFill>
              </a:rPr>
              <a:t>} </a:t>
            </a:r>
            <a:endParaRPr lang="en-US">
              <a:solidFill>
                <a:srgbClr val="006400"/>
              </a:solidFill>
            </a:endParaRPr>
          </a:p>
          <a:p>
            <a:pPr>
              <a:lnSpc>
                <a:spcPct val="150000"/>
              </a:lnSpc>
              <a:spcBef>
                <a:spcPts val="4000"/>
              </a:spcBef>
            </a:pPr>
            <a:r>
              <a:rPr lang="en-US" smtClean="0">
                <a:solidFill>
                  <a:srgbClr val="00008B"/>
                </a:solidFill>
              </a:rPr>
              <a:t>ForEach</a:t>
            </a:r>
            <a:r>
              <a:rPr lang="en-US" smtClean="0">
                <a:solidFill>
                  <a:prstClr val="black"/>
                </a:solidFill>
              </a:rPr>
              <a:t> </a:t>
            </a:r>
            <a:r>
              <a:rPr lang="en-US">
                <a:solidFill>
                  <a:prstClr val="black"/>
                </a:solidFill>
              </a:rPr>
              <a:t>(</a:t>
            </a:r>
            <a:r>
              <a:rPr lang="en-US">
                <a:solidFill>
                  <a:srgbClr val="FF4500"/>
                </a:solidFill>
              </a:rPr>
              <a:t>$computer</a:t>
            </a:r>
            <a:r>
              <a:rPr lang="en-US">
                <a:solidFill>
                  <a:prstClr val="black"/>
                </a:solidFill>
              </a:rPr>
              <a:t> </a:t>
            </a:r>
            <a:r>
              <a:rPr lang="en-US">
                <a:solidFill>
                  <a:srgbClr val="00008B"/>
                </a:solidFill>
              </a:rPr>
              <a:t>in</a:t>
            </a:r>
            <a:r>
              <a:rPr lang="en-US">
                <a:solidFill>
                  <a:prstClr val="black"/>
                </a:solidFill>
              </a:rPr>
              <a:t> </a:t>
            </a:r>
            <a:r>
              <a:rPr lang="en-US">
                <a:solidFill>
                  <a:srgbClr val="FF4500"/>
                </a:solidFill>
              </a:rPr>
              <a:t>$computers</a:t>
            </a:r>
            <a:r>
              <a:rPr lang="en-US" smtClean="0">
                <a:solidFill>
                  <a:prstClr val="black"/>
                </a:solidFill>
              </a:rPr>
              <a:t>) { </a:t>
            </a:r>
          </a:p>
          <a:p>
            <a:pPr>
              <a:lnSpc>
                <a:spcPct val="150000"/>
              </a:lnSpc>
              <a:spcBef>
                <a:spcPts val="0"/>
              </a:spcBef>
            </a:pPr>
            <a:r>
              <a:rPr lang="en-US">
                <a:solidFill>
                  <a:prstClr val="black"/>
                </a:solidFill>
              </a:rPr>
              <a:t> </a:t>
            </a:r>
            <a:r>
              <a:rPr lang="en-US" smtClean="0">
                <a:solidFill>
                  <a:prstClr val="black"/>
                </a:solidFill>
              </a:rPr>
              <a:t> </a:t>
            </a:r>
            <a:r>
              <a:rPr lang="en-US" smtClean="0">
                <a:solidFill>
                  <a:srgbClr val="0000FF"/>
                </a:solidFill>
              </a:rPr>
              <a:t>Test-Connection</a:t>
            </a:r>
            <a:r>
              <a:rPr lang="en-US" smtClean="0">
                <a:solidFill>
                  <a:prstClr val="black"/>
                </a:solidFill>
              </a:rPr>
              <a:t> </a:t>
            </a:r>
            <a:r>
              <a:rPr lang="en-US">
                <a:solidFill>
                  <a:srgbClr val="000080"/>
                </a:solidFill>
              </a:rPr>
              <a:t>-ComputerName</a:t>
            </a:r>
            <a:r>
              <a:rPr lang="en-US">
                <a:solidFill>
                  <a:prstClr val="black"/>
                </a:solidFill>
              </a:rPr>
              <a:t> </a:t>
            </a:r>
            <a:r>
              <a:rPr lang="en-US">
                <a:solidFill>
                  <a:srgbClr val="FF4500"/>
                </a:solidFill>
              </a:rPr>
              <a:t>$computer</a:t>
            </a:r>
            <a:r>
              <a:rPr lang="en-US">
                <a:solidFill>
                  <a:prstClr val="black"/>
                </a:solidFill>
              </a:rPr>
              <a:t> </a:t>
            </a:r>
            <a:r>
              <a:rPr lang="en-US" smtClean="0">
                <a:solidFill>
                  <a:prstClr val="black"/>
                </a:solidFill>
              </a:rPr>
              <a:t>}</a:t>
            </a:r>
            <a:endParaRPr lang="en-US">
              <a:solidFill>
                <a:prstClr val="black"/>
              </a:solidFill>
            </a:endParaRPr>
          </a:p>
        </p:txBody>
      </p:sp>
      <p:sp>
        <p:nvSpPr>
          <p:cNvPr id="3" name="Titel 2"/>
          <p:cNvSpPr>
            <a:spLocks noGrp="1"/>
          </p:cNvSpPr>
          <p:nvPr>
            <p:ph type="title"/>
          </p:nvPr>
        </p:nvSpPr>
        <p:spPr/>
        <p:txBody>
          <a:bodyPr/>
          <a:lstStyle/>
          <a:p>
            <a:r>
              <a:rPr lang="en-US" smtClean="0"/>
              <a:t>Pipeling, reloaded</a:t>
            </a:r>
            <a:endParaRPr lang="en-US"/>
          </a:p>
        </p:txBody>
      </p:sp>
    </p:spTree>
    <p:extLst>
      <p:ext uri="{BB962C8B-B14F-4D97-AF65-F5344CB8AC3E}">
        <p14:creationId xmlns:p14="http://schemas.microsoft.com/office/powerpoint/2010/main" val="126080806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c/ce/George_Boole_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1223" y="228600"/>
            <a:ext cx="2686902" cy="3600450"/>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en-US" smtClean="0"/>
              <a:t>Mr. Bool and the evil [switch]</a:t>
            </a:r>
            <a:endParaRPr lang="de-DE"/>
          </a:p>
        </p:txBody>
      </p:sp>
      <p:sp>
        <p:nvSpPr>
          <p:cNvPr id="5" name="Rechteck 4"/>
          <p:cNvSpPr/>
          <p:nvPr/>
        </p:nvSpPr>
        <p:spPr>
          <a:xfrm>
            <a:off x="519112" y="1493419"/>
            <a:ext cx="11482388" cy="3323987"/>
          </a:xfrm>
          <a:prstGeom prst="rect">
            <a:avLst/>
          </a:prstGeom>
        </p:spPr>
        <p:txBody>
          <a:bodyPr wrap="square">
            <a:spAutoFit/>
          </a:bodyPr>
          <a:lstStyle/>
          <a:p>
            <a:pPr>
              <a:spcBef>
                <a:spcPts val="2000"/>
              </a:spcBef>
            </a:pPr>
            <a:endParaRPr lang="de-DE" sz="4000" smtClean="0">
              <a:solidFill>
                <a:srgbClr val="0000FF"/>
              </a:solidFill>
              <a:latin typeface="+mj-lt"/>
            </a:endParaRPr>
          </a:p>
          <a:p>
            <a:pPr>
              <a:spcBef>
                <a:spcPts val="2000"/>
              </a:spcBef>
            </a:pPr>
            <a:r>
              <a:rPr lang="de-DE" sz="4000" smtClean="0">
                <a:solidFill>
                  <a:srgbClr val="0000FF"/>
                </a:solidFill>
                <a:latin typeface="+mj-lt"/>
              </a:rPr>
              <a:t>Get-NetFirewallRule</a:t>
            </a:r>
            <a:r>
              <a:rPr lang="de-DE" sz="4000" smtClean="0">
                <a:solidFill>
                  <a:prstClr val="black"/>
                </a:solidFill>
                <a:latin typeface="+mj-lt"/>
              </a:rPr>
              <a:t> </a:t>
            </a:r>
            <a:r>
              <a:rPr lang="de-DE" sz="4000" smtClean="0">
                <a:solidFill>
                  <a:srgbClr val="000080"/>
                </a:solidFill>
                <a:latin typeface="+mj-lt"/>
              </a:rPr>
              <a:t>-</a:t>
            </a:r>
            <a:r>
              <a:rPr lang="de-DE" sz="4000">
                <a:solidFill>
                  <a:srgbClr val="000080"/>
                </a:solidFill>
                <a:latin typeface="+mj-lt"/>
              </a:rPr>
              <a:t>Enabled</a:t>
            </a:r>
            <a:r>
              <a:rPr lang="de-DE" sz="4000">
                <a:solidFill>
                  <a:prstClr val="black"/>
                </a:solidFill>
                <a:latin typeface="+mj-lt"/>
              </a:rPr>
              <a:t> </a:t>
            </a:r>
            <a:r>
              <a:rPr lang="de-DE" sz="4000" smtClean="0">
                <a:solidFill>
                  <a:srgbClr val="8A2BE2"/>
                </a:solidFill>
                <a:latin typeface="+mj-lt"/>
              </a:rPr>
              <a:t>true		</a:t>
            </a:r>
            <a:endParaRPr lang="de-DE" sz="4000">
              <a:solidFill>
                <a:prstClr val="black"/>
              </a:solidFill>
              <a:latin typeface="+mj-lt"/>
            </a:endParaRPr>
          </a:p>
          <a:p>
            <a:pPr>
              <a:spcBef>
                <a:spcPts val="2000"/>
              </a:spcBef>
            </a:pPr>
            <a:r>
              <a:rPr lang="en-US" sz="4000" smtClean="0">
                <a:solidFill>
                  <a:srgbClr val="0000FF"/>
                </a:solidFill>
                <a:latin typeface="+mj-lt"/>
              </a:rPr>
              <a:t>New-ADUser</a:t>
            </a:r>
            <a:r>
              <a:rPr lang="en-US" sz="4000" smtClean="0">
                <a:solidFill>
                  <a:prstClr val="black"/>
                </a:solidFill>
                <a:latin typeface="+mj-lt"/>
              </a:rPr>
              <a:t> </a:t>
            </a:r>
            <a:r>
              <a:rPr lang="en-US" sz="4000" smtClean="0">
                <a:solidFill>
                  <a:srgbClr val="8B0000"/>
                </a:solidFill>
                <a:latin typeface="+mj-lt"/>
              </a:rPr>
              <a:t>'Donald'</a:t>
            </a:r>
            <a:r>
              <a:rPr lang="en-US" sz="4000" smtClean="0">
                <a:solidFill>
                  <a:prstClr val="black"/>
                </a:solidFill>
                <a:latin typeface="+mj-lt"/>
              </a:rPr>
              <a:t> </a:t>
            </a:r>
            <a:r>
              <a:rPr lang="en-US" sz="4000" smtClean="0">
                <a:solidFill>
                  <a:srgbClr val="000080"/>
                </a:solidFill>
                <a:latin typeface="+mj-lt"/>
              </a:rPr>
              <a:t>-</a:t>
            </a:r>
            <a:r>
              <a:rPr lang="en-US" sz="4000">
                <a:solidFill>
                  <a:srgbClr val="000080"/>
                </a:solidFill>
                <a:latin typeface="+mj-lt"/>
              </a:rPr>
              <a:t>Enabled</a:t>
            </a:r>
            <a:r>
              <a:rPr lang="en-US" sz="4000">
                <a:solidFill>
                  <a:prstClr val="black"/>
                </a:solidFill>
                <a:latin typeface="+mj-lt"/>
              </a:rPr>
              <a:t> </a:t>
            </a:r>
            <a:r>
              <a:rPr lang="en-US" sz="4000">
                <a:solidFill>
                  <a:srgbClr val="FF4500"/>
                </a:solidFill>
                <a:latin typeface="+mj-lt"/>
              </a:rPr>
              <a:t>$true</a:t>
            </a:r>
            <a:r>
              <a:rPr lang="en-US" sz="4000">
                <a:solidFill>
                  <a:prstClr val="black"/>
                </a:solidFill>
                <a:latin typeface="+mj-lt"/>
              </a:rPr>
              <a:t> </a:t>
            </a:r>
            <a:r>
              <a:rPr lang="en-US" sz="4000" smtClean="0">
                <a:solidFill>
                  <a:prstClr val="black"/>
                </a:solidFill>
                <a:latin typeface="+mj-lt"/>
              </a:rPr>
              <a:t>	</a:t>
            </a:r>
            <a:endParaRPr lang="de-DE" sz="4000">
              <a:solidFill>
                <a:prstClr val="black"/>
              </a:solidFill>
              <a:latin typeface="+mj-lt"/>
            </a:endParaRPr>
          </a:p>
          <a:p>
            <a:pPr>
              <a:spcBef>
                <a:spcPts val="2000"/>
              </a:spcBef>
            </a:pPr>
            <a:r>
              <a:rPr lang="en-US" sz="4000" smtClean="0">
                <a:solidFill>
                  <a:srgbClr val="0000FF"/>
                </a:solidFill>
                <a:latin typeface="+mj-lt"/>
              </a:rPr>
              <a:t>Remove-ADUser</a:t>
            </a:r>
            <a:r>
              <a:rPr lang="en-US" sz="4000" smtClean="0">
                <a:solidFill>
                  <a:prstClr val="black"/>
                </a:solidFill>
                <a:latin typeface="+mj-lt"/>
              </a:rPr>
              <a:t> </a:t>
            </a:r>
            <a:r>
              <a:rPr lang="en-US" sz="4000" smtClean="0">
                <a:solidFill>
                  <a:srgbClr val="8B0000"/>
                </a:solidFill>
                <a:latin typeface="+mj-lt"/>
              </a:rPr>
              <a:t>'Donald'</a:t>
            </a:r>
            <a:r>
              <a:rPr lang="en-US" sz="4000" smtClean="0">
                <a:solidFill>
                  <a:prstClr val="black"/>
                </a:solidFill>
                <a:latin typeface="+mj-lt"/>
              </a:rPr>
              <a:t> </a:t>
            </a:r>
            <a:r>
              <a:rPr lang="en-US" sz="4000" smtClean="0">
                <a:solidFill>
                  <a:srgbClr val="000080"/>
                </a:solidFill>
                <a:latin typeface="+mj-lt"/>
              </a:rPr>
              <a:t>-</a:t>
            </a:r>
            <a:r>
              <a:rPr lang="en-US" sz="4000">
                <a:solidFill>
                  <a:srgbClr val="000080"/>
                </a:solidFill>
                <a:latin typeface="+mj-lt"/>
              </a:rPr>
              <a:t>Confirm</a:t>
            </a:r>
            <a:r>
              <a:rPr lang="en-US" sz="4000" b="1">
                <a:solidFill>
                  <a:srgbClr val="000080"/>
                </a:solidFill>
                <a:latin typeface="+mj-lt"/>
              </a:rPr>
              <a:t>:</a:t>
            </a:r>
            <a:r>
              <a:rPr lang="en-US" sz="4000">
                <a:solidFill>
                  <a:srgbClr val="FF4500"/>
                </a:solidFill>
                <a:latin typeface="+mj-lt"/>
              </a:rPr>
              <a:t>$false</a:t>
            </a:r>
            <a:r>
              <a:rPr lang="en-US" sz="4000">
                <a:solidFill>
                  <a:prstClr val="black"/>
                </a:solidFill>
                <a:latin typeface="+mj-lt"/>
              </a:rPr>
              <a:t>  </a:t>
            </a:r>
          </a:p>
        </p:txBody>
      </p:sp>
    </p:spTree>
    <p:extLst>
      <p:ext uri="{BB962C8B-B14F-4D97-AF65-F5344CB8AC3E}">
        <p14:creationId xmlns:p14="http://schemas.microsoft.com/office/powerpoint/2010/main" val="191414987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fi-FI" smtClean="0"/>
              <a:t>Demo 2</a:t>
            </a:r>
            <a:endParaRPr lang="en-GB" dirty="0"/>
          </a:p>
        </p:txBody>
      </p:sp>
      <p:sp>
        <p:nvSpPr>
          <p:cNvPr id="9" name="Text Placeholder 8"/>
          <p:cNvSpPr>
            <a:spLocks noGrp="1"/>
          </p:cNvSpPr>
          <p:nvPr>
            <p:ph type="body" sz="quarter" idx="11"/>
          </p:nvPr>
        </p:nvSpPr>
        <p:spPr/>
        <p:txBody>
          <a:bodyPr/>
          <a:lstStyle/>
          <a:p>
            <a:r>
              <a:rPr lang="en-US" sz="5400" smtClean="0"/>
              <a:t>Challenges</a:t>
            </a:r>
            <a:endParaRPr lang="en-GB" sz="5400" dirty="0"/>
          </a:p>
        </p:txBody>
      </p:sp>
    </p:spTree>
    <p:extLst>
      <p:ext uri="{BB962C8B-B14F-4D97-AF65-F5344CB8AC3E}">
        <p14:creationId xmlns:p14="http://schemas.microsoft.com/office/powerpoint/2010/main" val="415555972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19112" y="1447799"/>
            <a:ext cx="11406187" cy="4248151"/>
          </a:xfrm>
        </p:spPr>
        <p:txBody>
          <a:bodyPr/>
          <a:lstStyle/>
          <a:p>
            <a:r>
              <a:rPr lang="en-US"/>
              <a:t>1. Honor the DNA of PowerShell</a:t>
            </a:r>
          </a:p>
          <a:p>
            <a:r>
              <a:rPr lang="en-US" smtClean="0"/>
              <a:t>2. Be </a:t>
            </a:r>
            <a:r>
              <a:rPr lang="en-US"/>
              <a:t>precise </a:t>
            </a:r>
          </a:p>
          <a:p>
            <a:r>
              <a:rPr lang="en-US" smtClean="0"/>
              <a:t>3. Keep </a:t>
            </a:r>
            <a:r>
              <a:rPr lang="en-US"/>
              <a:t>it simple </a:t>
            </a:r>
          </a:p>
          <a:p>
            <a:r>
              <a:rPr lang="en-US" smtClean="0"/>
              <a:t>4. Mind </a:t>
            </a:r>
            <a:r>
              <a:rPr lang="en-US"/>
              <a:t>the gaps </a:t>
            </a:r>
          </a:p>
          <a:p>
            <a:r>
              <a:rPr lang="en-US" smtClean="0"/>
              <a:t>4. Keep </a:t>
            </a:r>
            <a:r>
              <a:rPr lang="en-US"/>
              <a:t>it small </a:t>
            </a:r>
          </a:p>
        </p:txBody>
      </p:sp>
      <p:sp>
        <p:nvSpPr>
          <p:cNvPr id="3" name="Titel 2"/>
          <p:cNvSpPr>
            <a:spLocks noGrp="1"/>
          </p:cNvSpPr>
          <p:nvPr>
            <p:ph type="title"/>
          </p:nvPr>
        </p:nvSpPr>
        <p:spPr/>
        <p:txBody>
          <a:bodyPr/>
          <a:lstStyle/>
          <a:p>
            <a:r>
              <a:rPr lang="en-US" smtClean="0"/>
              <a:t>Survival Kit</a:t>
            </a:r>
            <a:endParaRPr lang="en-US"/>
          </a:p>
        </p:txBody>
      </p:sp>
    </p:spTree>
    <p:extLst>
      <p:ext uri="{BB962C8B-B14F-4D97-AF65-F5344CB8AC3E}">
        <p14:creationId xmlns:p14="http://schemas.microsoft.com/office/powerpoint/2010/main" val="170710380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txBox="1">
            <a:spLocks/>
          </p:cNvSpPr>
          <p:nvPr/>
        </p:nvSpPr>
        <p:spPr>
          <a:xfrm>
            <a:off x="1" y="1464965"/>
            <a:ext cx="12188824" cy="3312368"/>
          </a:xfrm>
          <a:prstGeom prst="rect">
            <a:avLst/>
          </a:prstGeom>
        </p:spPr>
        <p:txBody>
          <a:bodyPr/>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solidFill>
                  <a:schemeClr val="tx1">
                    <a:lumMod val="75000"/>
                    <a:lumOff val="25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lumMod val="75000"/>
                    <a:lumOff val="25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lumMod val="75000"/>
                    <a:lumOff val="25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lumMod val="75000"/>
                    <a:lumOff val="25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lumMod val="75000"/>
                    <a:lumOff val="2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Font typeface="Arial" pitchFamily="34" charset="0"/>
              <a:buNone/>
            </a:pPr>
            <a:r>
              <a:rPr lang="en-US" sz="8000" b="1" smtClean="0"/>
              <a:t>Real </a:t>
            </a:r>
            <a:r>
              <a:rPr lang="en-US" sz="8000" b="1" smtClean="0">
                <a:solidFill>
                  <a:srgbClr val="009DDF"/>
                </a:solidFill>
              </a:rPr>
              <a:t>\b(</a:t>
            </a:r>
            <a:r>
              <a:rPr lang="en-US" sz="8000" b="1" smtClean="0"/>
              <a:t>wo</a:t>
            </a:r>
            <a:r>
              <a:rPr lang="en-US" sz="8000" b="1" smtClean="0">
                <a:solidFill>
                  <a:srgbClr val="009DDF"/>
                </a:solidFill>
              </a:rPr>
              <a:t>)?</a:t>
            </a:r>
            <a:r>
              <a:rPr lang="en-US" sz="8000" b="1" smtClean="0"/>
              <a:t>men</a:t>
            </a:r>
            <a:r>
              <a:rPr lang="en-US" sz="8000" b="1" smtClean="0">
                <a:solidFill>
                  <a:srgbClr val="009DDF"/>
                </a:solidFill>
              </a:rPr>
              <a:t>\b</a:t>
            </a:r>
            <a:r>
              <a:rPr lang="en-US" sz="8000" b="1" smtClean="0"/>
              <a:t> </a:t>
            </a:r>
          </a:p>
          <a:p>
            <a:pPr marL="0" indent="0" algn="ctr">
              <a:lnSpc>
                <a:spcPct val="150000"/>
              </a:lnSpc>
              <a:spcBef>
                <a:spcPts val="0"/>
              </a:spcBef>
              <a:buFont typeface="Arial" pitchFamily="34" charset="0"/>
              <a:buNone/>
            </a:pPr>
            <a:r>
              <a:rPr lang="en-US" sz="8000" b="1" smtClean="0"/>
              <a:t>don't click.</a:t>
            </a:r>
          </a:p>
        </p:txBody>
      </p:sp>
    </p:spTree>
    <p:extLst>
      <p:ext uri="{BB962C8B-B14F-4D97-AF65-F5344CB8AC3E}">
        <p14:creationId xmlns:p14="http://schemas.microsoft.com/office/powerpoint/2010/main" val="117714855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2674" y="5144655"/>
            <a:ext cx="1844599" cy="153359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9459" y="2166489"/>
            <a:ext cx="5569907" cy="2525023"/>
          </a:xfrm>
          <a:prstGeom prst="rect">
            <a:avLst/>
          </a:prstGeom>
        </p:spPr>
      </p:pic>
    </p:spTree>
    <p:extLst>
      <p:ext uri="{BB962C8B-B14F-4D97-AF65-F5344CB8AC3E}">
        <p14:creationId xmlns:p14="http://schemas.microsoft.com/office/powerpoint/2010/main" val="97252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about_me</a:t>
            </a:r>
            <a:endParaRPr lang="pt-PT" dirty="0"/>
          </a:p>
        </p:txBody>
      </p:sp>
      <p:sp>
        <p:nvSpPr>
          <p:cNvPr id="3" name="Text Placeholder 2"/>
          <p:cNvSpPr>
            <a:spLocks noGrp="1"/>
          </p:cNvSpPr>
          <p:nvPr>
            <p:ph type="body" sz="quarter" idx="10"/>
          </p:nvPr>
        </p:nvSpPr>
        <p:spPr>
          <a:xfrm>
            <a:off x="519112" y="1447799"/>
            <a:ext cx="11149013" cy="4518892"/>
          </a:xfrm>
        </p:spPr>
        <p:txBody>
          <a:bodyPr/>
          <a:lstStyle/>
          <a:p>
            <a:pPr marL="0" indent="0">
              <a:buNone/>
            </a:pPr>
            <a:r>
              <a:rPr lang="de-DE" sz="3200"/>
              <a:t> $speaker = @{ </a:t>
            </a:r>
          </a:p>
          <a:p>
            <a:pPr marL="0" indent="0">
              <a:buNone/>
            </a:pPr>
            <a:r>
              <a:rPr lang="de-DE" sz="3200" smtClean="0"/>
              <a:t>      </a:t>
            </a:r>
            <a:r>
              <a:rPr lang="de-DE" sz="3200"/>
              <a:t>name='</a:t>
            </a:r>
            <a:r>
              <a:rPr lang="de-DE" sz="3200" b="1"/>
              <a:t>Thorsten Butz</a:t>
            </a:r>
            <a:r>
              <a:rPr lang="de-DE" sz="3200"/>
              <a:t>'</a:t>
            </a:r>
          </a:p>
          <a:p>
            <a:pPr marL="0" indent="0">
              <a:buNone/>
            </a:pPr>
            <a:r>
              <a:rPr lang="de-DE" sz="3200"/>
              <a:t> </a:t>
            </a:r>
            <a:r>
              <a:rPr lang="de-DE" sz="3200" smtClean="0"/>
              <a:t>     mctCreationYear </a:t>
            </a:r>
            <a:r>
              <a:rPr lang="de-DE" sz="3200"/>
              <a:t>= </a:t>
            </a:r>
            <a:r>
              <a:rPr lang="de-DE" sz="3200" smtClean="0"/>
              <a:t>'</a:t>
            </a:r>
            <a:r>
              <a:rPr lang="de-DE" sz="3200" b="1" smtClean="0"/>
              <a:t>2000</a:t>
            </a:r>
            <a:r>
              <a:rPr lang="de-DE" sz="3200" smtClean="0"/>
              <a:t>'</a:t>
            </a:r>
          </a:p>
          <a:p>
            <a:pPr marL="0" indent="0">
              <a:buNone/>
            </a:pPr>
            <a:r>
              <a:rPr lang="de-DE" sz="3200" smtClean="0"/>
              <a:t>      citizenship = </a:t>
            </a:r>
            <a:endParaRPr lang="de-DE" sz="3200"/>
          </a:p>
          <a:p>
            <a:pPr marL="0" indent="0">
              <a:buNone/>
            </a:pPr>
            <a:r>
              <a:rPr lang="en-US" sz="3200" smtClean="0"/>
              <a:t>   </a:t>
            </a:r>
            <a:r>
              <a:rPr lang="de-DE" altLang="de-DE" sz="3200" kern="0" smtClean="0"/>
              <a:t>        = </a:t>
            </a:r>
            <a:r>
              <a:rPr lang="de-DE" altLang="de-DE" sz="3200" b="1" kern="0" smtClean="0"/>
              <a:t>@</a:t>
            </a:r>
            <a:r>
              <a:rPr lang="de-DE" altLang="de-DE" sz="3200" b="1" kern="0"/>
              <a:t>thorstenbutz</a:t>
            </a:r>
          </a:p>
          <a:p>
            <a:pPr marL="0" indent="0">
              <a:buNone/>
            </a:pPr>
            <a:r>
              <a:rPr lang="de-DE" altLang="de-DE" sz="3200" kern="0" smtClean="0"/>
              <a:t>           = </a:t>
            </a:r>
            <a:r>
              <a:rPr lang="de-DE" altLang="de-DE" sz="3200" b="1" kern="0" smtClean="0"/>
              <a:t>gplus.to/thorstenbutz</a:t>
            </a:r>
            <a:endParaRPr lang="de-DE" altLang="de-DE" sz="3200" b="1" kern="0"/>
          </a:p>
          <a:p>
            <a:pPr marL="0" indent="0">
              <a:buNone/>
            </a:pPr>
            <a:r>
              <a:rPr lang="de-DE" altLang="de-DE" sz="3200" kern="0" smtClean="0"/>
              <a:t>           = </a:t>
            </a:r>
            <a:r>
              <a:rPr lang="en-US" altLang="de-DE" sz="3200" b="1" kern="0" smtClean="0"/>
              <a:t>thorsten-butz.de</a:t>
            </a:r>
            <a:endParaRPr lang="de-DE" altLang="de-DE" sz="3200" b="1" kern="0" smtClean="0"/>
          </a:p>
          <a:p>
            <a:pPr marL="0" indent="0">
              <a:buNone/>
            </a:pPr>
            <a:r>
              <a:rPr lang="de-DE" altLang="de-DE" sz="3200" kern="0" smtClean="0"/>
              <a:t>           = </a:t>
            </a:r>
            <a:r>
              <a:rPr lang="de-DE" altLang="de-DE" sz="3200" b="1" kern="0" smtClean="0"/>
              <a:t>slidingwindows.de</a:t>
            </a:r>
          </a:p>
          <a:p>
            <a:pPr marL="0" indent="0">
              <a:buNone/>
            </a:pPr>
            <a:r>
              <a:rPr lang="en-US" sz="3200" kern="0"/>
              <a:t>}</a:t>
            </a:r>
            <a:endParaRPr lang="pt-PT" sz="3200" dirty="0" smtClean="0"/>
          </a:p>
        </p:txBody>
      </p:sp>
      <p:pic>
        <p:nvPicPr>
          <p:cNvPr id="5" name="Picture 4" descr="Folge mir auf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2" y="3616269"/>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E:\Desktop\gplu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2" y="4136424"/>
            <a:ext cx="3429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encrypted-tbn3.gstatic.com/images?q=tbn:ANd9GcS_1kMMrclsyfhU2THXnguNPE23pLxJEBFfBr4BJPMcCVcJXjLla-BRt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1412" y="4636927"/>
            <a:ext cx="397689" cy="3976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de/thumb/8/8b/Apple_Podcast_logo.svg/800px-Apple_Podcast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5678" y="5191952"/>
            <a:ext cx="393423" cy="3934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bloximages.chicago2.vip.townnews.com/newportri.com/content/tncms/assets/v3/editorial/0/0f/00fa2d7f-5c3d-5fb8-80fc-549c91891354/564b88e8e446b.image.jpg?resize=300%2C2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4701" y="3004700"/>
            <a:ext cx="566617" cy="54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78518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4294967295"/>
          </p:nvPr>
        </p:nvSpPr>
        <p:spPr>
          <a:xfrm>
            <a:off x="0" y="0"/>
            <a:ext cx="12188825" cy="6858000"/>
          </a:xfrm>
          <a:solidFill>
            <a:srgbClr val="000080"/>
          </a:solidFill>
        </p:spPr>
        <p:txBody>
          <a:bodyPr/>
          <a:lstStyle/>
          <a:p>
            <a:pPr marL="0" indent="0" algn="ctr">
              <a:buNone/>
            </a:pPr>
            <a:r>
              <a:rPr lang="en-US" sz="13800" b="1" spc="220" smtClean="0">
                <a:solidFill>
                  <a:schemeClr val="bg1"/>
                </a:solidFill>
                <a:latin typeface="Corbel" panose="020B0503020204020204" pitchFamily="34" charset="0"/>
                <a:ea typeface="Arial Unicode MS" panose="020B0604020202020204" pitchFamily="34" charset="-128"/>
                <a:cs typeface="Arial Unicode MS" panose="020B0604020202020204" pitchFamily="34" charset="-128"/>
              </a:rPr>
              <a:t> </a:t>
            </a:r>
            <a:endParaRPr lang="en-US" sz="4400" b="1" spc="220" smtClean="0">
              <a:solidFill>
                <a:schemeClr val="bg1"/>
              </a:solidFill>
              <a:latin typeface="Corbel" panose="020B0503020204020204" pitchFamily="34" charset="0"/>
              <a:ea typeface="Arial Unicode MS" panose="020B0604020202020204" pitchFamily="34" charset="-128"/>
              <a:cs typeface="Arial Unicode MS" panose="020B0604020202020204" pitchFamily="34" charset="-128"/>
            </a:endParaRPr>
          </a:p>
          <a:p>
            <a:pPr marL="0" indent="0" algn="ctr">
              <a:buNone/>
            </a:pPr>
            <a:endParaRPr lang="en-US" sz="2200" b="1" spc="220" smtClean="0">
              <a:solidFill>
                <a:schemeClr val="bg1"/>
              </a:solidFill>
              <a:latin typeface="Corbel" panose="020B0503020204020204" pitchFamily="34" charset="0"/>
              <a:ea typeface="Arial Unicode MS" panose="020B0604020202020204" pitchFamily="34" charset="-128"/>
              <a:cs typeface="Arial Unicode MS" panose="020B0604020202020204" pitchFamily="34" charset="-128"/>
            </a:endParaRPr>
          </a:p>
          <a:p>
            <a:pPr marL="0" indent="0" algn="ctr">
              <a:buNone/>
            </a:pPr>
            <a:r>
              <a:rPr lang="en-US" sz="4400" b="1" spc="220" smtClean="0">
                <a:solidFill>
                  <a:schemeClr val="bg1"/>
                </a:solidFill>
                <a:latin typeface="Corbel" panose="020B0503020204020204" pitchFamily="34" charset="0"/>
                <a:ea typeface="Arial Unicode MS" panose="020B0604020202020204" pitchFamily="34" charset="-128"/>
                <a:cs typeface="Arial Unicode MS" panose="020B0604020202020204" pitchFamily="34" charset="-128"/>
              </a:rPr>
              <a:t>KEEP </a:t>
            </a:r>
          </a:p>
          <a:p>
            <a:pPr marL="0" indent="0" algn="ctr">
              <a:buNone/>
            </a:pPr>
            <a:r>
              <a:rPr lang="en-US" sz="4400" b="1" spc="220" smtClean="0">
                <a:solidFill>
                  <a:schemeClr val="bg1"/>
                </a:solidFill>
                <a:latin typeface="Corbel" panose="020B0503020204020204" pitchFamily="34" charset="0"/>
                <a:ea typeface="Arial Unicode MS" panose="020B0604020202020204" pitchFamily="34" charset="-128"/>
                <a:cs typeface="Arial Unicode MS" panose="020B0604020202020204" pitchFamily="34" charset="-128"/>
              </a:rPr>
              <a:t>CALM</a:t>
            </a:r>
          </a:p>
          <a:p>
            <a:pPr marL="0" indent="0" algn="ctr">
              <a:buNone/>
            </a:pPr>
            <a:r>
              <a:rPr lang="en-US" sz="2800" b="1" spc="220" smtClean="0">
                <a:solidFill>
                  <a:schemeClr val="bg1"/>
                </a:solidFill>
                <a:latin typeface="Corbel" panose="020B0503020204020204" pitchFamily="34" charset="0"/>
                <a:ea typeface="Arial Unicode MS" panose="020B0604020202020204" pitchFamily="34" charset="-128"/>
                <a:cs typeface="Arial Unicode MS" panose="020B0604020202020204" pitchFamily="34" charset="-128"/>
              </a:rPr>
              <a:t>FOR </a:t>
            </a:r>
            <a:endParaRPr lang="en-US" sz="4400" b="1" spc="220" smtClean="0">
              <a:solidFill>
                <a:schemeClr val="bg1"/>
              </a:solidFill>
              <a:latin typeface="Corbel" panose="020B0503020204020204" pitchFamily="34" charset="0"/>
              <a:ea typeface="Arial Unicode MS" panose="020B0604020202020204" pitchFamily="34" charset="-128"/>
              <a:cs typeface="Arial Unicode MS" panose="020B0604020202020204" pitchFamily="34" charset="-128"/>
            </a:endParaRPr>
          </a:p>
          <a:p>
            <a:pPr marL="0" indent="0" algn="ctr">
              <a:buNone/>
            </a:pPr>
            <a:r>
              <a:rPr lang="en-US" sz="4400" b="1" spc="220" smtClean="0">
                <a:solidFill>
                  <a:schemeClr val="bg1"/>
                </a:solidFill>
                <a:latin typeface="Corbel" panose="020B0503020204020204" pitchFamily="34" charset="0"/>
                <a:ea typeface="Arial Unicode MS" panose="020B0604020202020204" pitchFamily="34" charset="-128"/>
                <a:cs typeface="Arial Unicode MS" panose="020B0604020202020204" pitchFamily="34" charset="-128"/>
              </a:rPr>
              <a:t>YOUR </a:t>
            </a:r>
          </a:p>
          <a:p>
            <a:pPr marL="0" indent="0" algn="ctr">
              <a:buNone/>
            </a:pPr>
            <a:r>
              <a:rPr lang="en-US" sz="4400" b="1" spc="220" smtClean="0">
                <a:solidFill>
                  <a:schemeClr val="bg1"/>
                </a:solidFill>
                <a:latin typeface="Corbel" panose="020B0503020204020204" pitchFamily="34" charset="0"/>
                <a:ea typeface="Arial Unicode MS" panose="020B0604020202020204" pitchFamily="34" charset="-128"/>
                <a:cs typeface="Arial Unicode MS" panose="020B0604020202020204" pitchFamily="34" charset="-128"/>
              </a:rPr>
              <a:t>MILEAGE </a:t>
            </a:r>
          </a:p>
          <a:p>
            <a:pPr marL="0" indent="0" algn="ctr">
              <a:buNone/>
            </a:pPr>
            <a:r>
              <a:rPr lang="en-US" sz="4400" b="1" spc="220" smtClean="0">
                <a:solidFill>
                  <a:schemeClr val="bg1"/>
                </a:solidFill>
                <a:latin typeface="Corbel" panose="020B0503020204020204" pitchFamily="34" charset="0"/>
                <a:ea typeface="Arial Unicode MS" panose="020B0604020202020204" pitchFamily="34" charset="-128"/>
                <a:cs typeface="Arial Unicode MS" panose="020B0604020202020204" pitchFamily="34" charset="-128"/>
              </a:rPr>
              <a:t>MAY VARY</a:t>
            </a:r>
            <a:endParaRPr lang="en-US" sz="4400" b="1" spc="220">
              <a:solidFill>
                <a:schemeClr val="bg1"/>
              </a:solidFill>
              <a:latin typeface="Corbel" panose="020B0503020204020204" pitchFamily="34" charset="0"/>
              <a:ea typeface="Arial Unicode MS" panose="020B0604020202020204" pitchFamily="34" charset="-128"/>
              <a:cs typeface="Arial Unicode MS" panose="020B0604020202020204" pitchFamily="34" charset="-128"/>
            </a:endParaRPr>
          </a:p>
        </p:txBody>
      </p:sp>
      <p:pic>
        <p:nvPicPr>
          <p:cNvPr id="3077" name="Picture 5" descr="C:\Users\ba\Downloads\yiog5bMp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005" y="231007"/>
            <a:ext cx="2233061" cy="223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91264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pixabay.com/get/1e5ad9751234c249878c/1447086184/lightning-199651_1920.jpg?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0986"/>
            <a:ext cx="12188825" cy="7351385"/>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209550" y="237069"/>
            <a:ext cx="11830050" cy="6555641"/>
          </a:xfrm>
          <a:prstGeom prst="rect">
            <a:avLst/>
          </a:prstGeom>
        </p:spPr>
        <p:txBody>
          <a:bodyPr wrap="square">
            <a:spAutoFit/>
          </a:bodyPr>
          <a:lstStyle/>
          <a:p>
            <a:pPr>
              <a:lnSpc>
                <a:spcPct val="150000"/>
              </a:lnSpc>
            </a:pPr>
            <a:r>
              <a:rPr lang="de-DE" sz="4000">
                <a:solidFill>
                  <a:schemeClr val="bg1"/>
                </a:solidFill>
                <a:latin typeface="+mj-lt"/>
              </a:rPr>
              <a:t> "Windows PowerShell has pipelines of </a:t>
            </a:r>
            <a:r>
              <a:rPr lang="de-DE" sz="4000" smtClean="0">
                <a:solidFill>
                  <a:schemeClr val="bg1"/>
                </a:solidFill>
                <a:latin typeface="+mj-lt"/>
              </a:rPr>
              <a:t>objects</a:t>
            </a:r>
          </a:p>
          <a:p>
            <a:pPr>
              <a:lnSpc>
                <a:spcPct val="150000"/>
              </a:lnSpc>
            </a:pPr>
            <a:r>
              <a:rPr lang="de-DE" sz="4000" smtClean="0">
                <a:solidFill>
                  <a:schemeClr val="bg1"/>
                </a:solidFill>
                <a:latin typeface="+mj-lt"/>
              </a:rPr>
              <a:t>  instead </a:t>
            </a:r>
            <a:r>
              <a:rPr lang="de-DE" sz="4000">
                <a:solidFill>
                  <a:schemeClr val="bg1"/>
                </a:solidFill>
                <a:latin typeface="+mj-lt"/>
              </a:rPr>
              <a:t>of pipelines of text</a:t>
            </a:r>
          </a:p>
          <a:p>
            <a:pPr>
              <a:lnSpc>
                <a:spcPct val="150000"/>
              </a:lnSpc>
            </a:pPr>
            <a:r>
              <a:rPr lang="de-DE" sz="4000">
                <a:solidFill>
                  <a:schemeClr val="bg1"/>
                </a:solidFill>
                <a:latin typeface="+mj-lt"/>
              </a:rPr>
              <a:t>  Being an object based shell is the difference between </a:t>
            </a:r>
            <a:r>
              <a:rPr lang="de-DE" sz="4000" smtClean="0">
                <a:solidFill>
                  <a:schemeClr val="bg1"/>
                </a:solidFill>
                <a:latin typeface="+mj-lt"/>
              </a:rPr>
              <a:t>  </a:t>
            </a:r>
          </a:p>
          <a:p>
            <a:pPr>
              <a:lnSpc>
                <a:spcPct val="150000"/>
              </a:lnSpc>
            </a:pPr>
            <a:r>
              <a:rPr lang="de-DE" sz="4000">
                <a:solidFill>
                  <a:schemeClr val="bg1"/>
                </a:solidFill>
                <a:latin typeface="+mj-lt"/>
              </a:rPr>
              <a:t> </a:t>
            </a:r>
            <a:r>
              <a:rPr lang="de-DE" sz="4000" smtClean="0">
                <a:solidFill>
                  <a:schemeClr val="bg1"/>
                </a:solidFill>
                <a:latin typeface="+mj-lt"/>
              </a:rPr>
              <a:t> a </a:t>
            </a:r>
            <a:r>
              <a:rPr lang="de-DE" sz="4000" b="1">
                <a:solidFill>
                  <a:schemeClr val="bg1"/>
                </a:solidFill>
                <a:latin typeface="+mj-lt"/>
              </a:rPr>
              <a:t>lightning</a:t>
            </a:r>
            <a:r>
              <a:rPr lang="de-DE" sz="4000">
                <a:solidFill>
                  <a:schemeClr val="bg1"/>
                </a:solidFill>
                <a:latin typeface="+mj-lt"/>
              </a:rPr>
              <a:t> and a </a:t>
            </a:r>
            <a:r>
              <a:rPr lang="de-DE" sz="4000" b="1">
                <a:solidFill>
                  <a:schemeClr val="bg1"/>
                </a:solidFill>
                <a:latin typeface="+mj-lt"/>
              </a:rPr>
              <a:t>lightning</a:t>
            </a:r>
            <a:r>
              <a:rPr lang="de-DE" sz="4000">
                <a:solidFill>
                  <a:schemeClr val="bg1"/>
                </a:solidFill>
                <a:latin typeface="+mj-lt"/>
              </a:rPr>
              <a:t> </a:t>
            </a:r>
            <a:r>
              <a:rPr lang="de-DE" sz="4000" b="1">
                <a:solidFill>
                  <a:schemeClr val="bg1"/>
                </a:solidFill>
                <a:latin typeface="+mj-lt"/>
              </a:rPr>
              <a:t>bug</a:t>
            </a:r>
          </a:p>
          <a:p>
            <a:pPr>
              <a:lnSpc>
                <a:spcPct val="150000"/>
              </a:lnSpc>
            </a:pPr>
            <a:r>
              <a:rPr lang="de-DE" sz="4000">
                <a:solidFill>
                  <a:schemeClr val="bg1"/>
                </a:solidFill>
                <a:latin typeface="+mj-lt"/>
              </a:rPr>
              <a:t>  It sounds the same but they're completely different."</a:t>
            </a:r>
          </a:p>
          <a:p>
            <a:pPr>
              <a:lnSpc>
                <a:spcPct val="150000"/>
              </a:lnSpc>
            </a:pPr>
            <a:r>
              <a:rPr lang="de-DE" sz="4000">
                <a:solidFill>
                  <a:schemeClr val="bg1"/>
                </a:solidFill>
                <a:latin typeface="+mj-lt"/>
              </a:rPr>
              <a:t>  </a:t>
            </a:r>
            <a:endParaRPr lang="de-DE" sz="4000" smtClean="0">
              <a:solidFill>
                <a:schemeClr val="bg1"/>
              </a:solidFill>
              <a:latin typeface="+mj-lt"/>
            </a:endParaRPr>
          </a:p>
          <a:p>
            <a:pPr>
              <a:lnSpc>
                <a:spcPct val="150000"/>
              </a:lnSpc>
            </a:pPr>
            <a:r>
              <a:rPr lang="de-DE" sz="4000">
                <a:solidFill>
                  <a:schemeClr val="bg1"/>
                </a:solidFill>
                <a:latin typeface="+mj-lt"/>
              </a:rPr>
              <a:t> </a:t>
            </a:r>
            <a:r>
              <a:rPr lang="de-DE" sz="4000" smtClean="0">
                <a:solidFill>
                  <a:schemeClr val="bg1"/>
                </a:solidFill>
                <a:latin typeface="+mj-lt"/>
              </a:rPr>
              <a:t> 							Jeffrey </a:t>
            </a:r>
            <a:r>
              <a:rPr lang="de-DE" sz="4000">
                <a:solidFill>
                  <a:schemeClr val="bg1"/>
                </a:solidFill>
                <a:latin typeface="+mj-lt"/>
              </a:rPr>
              <a:t>Snover, Nov 2007</a:t>
            </a:r>
          </a:p>
        </p:txBody>
      </p:sp>
    </p:spTree>
    <p:extLst>
      <p:ext uri="{BB962C8B-B14F-4D97-AF65-F5344CB8AC3E}">
        <p14:creationId xmlns:p14="http://schemas.microsoft.com/office/powerpoint/2010/main" val="68892312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8170527" y="6178034"/>
            <a:ext cx="3540136" cy="369332"/>
          </a:xfrm>
          <a:prstGeom prst="rect">
            <a:avLst/>
          </a:prstGeom>
        </p:spPr>
        <p:txBody>
          <a:bodyPr wrap="none">
            <a:spAutoFit/>
          </a:bodyPr>
          <a:lstStyle/>
          <a:p>
            <a:r>
              <a:rPr lang="de-DE">
                <a:latin typeface="+mj-lt"/>
              </a:rPr>
              <a:t>https://en.wikipedia.org/wiki/Firefly</a:t>
            </a:r>
          </a:p>
        </p:txBody>
      </p:sp>
      <p:pic>
        <p:nvPicPr>
          <p:cNvPr id="7" name="Grafik 6"/>
          <p:cNvPicPr>
            <a:picLocks noChangeAspect="1"/>
          </p:cNvPicPr>
          <p:nvPr/>
        </p:nvPicPr>
        <p:blipFill>
          <a:blip r:embed="rId3"/>
          <a:stretch>
            <a:fillRect/>
          </a:stretch>
        </p:blipFill>
        <p:spPr>
          <a:xfrm>
            <a:off x="222953" y="1066622"/>
            <a:ext cx="11796147" cy="3945643"/>
          </a:xfrm>
          <a:prstGeom prst="rect">
            <a:avLst/>
          </a:prstGeom>
        </p:spPr>
      </p:pic>
    </p:spTree>
    <p:extLst>
      <p:ext uri="{BB962C8B-B14F-4D97-AF65-F5344CB8AC3E}">
        <p14:creationId xmlns:p14="http://schemas.microsoft.com/office/powerpoint/2010/main" val="3883595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t="18538" b="-727"/>
          <a:stretch/>
        </p:blipFill>
        <p:spPr>
          <a:xfrm>
            <a:off x="2510994" y="1838290"/>
            <a:ext cx="6252006" cy="5019710"/>
          </a:xfrm>
          <a:prstGeom prst="rect">
            <a:avLst/>
          </a:prstGeom>
        </p:spPr>
      </p:pic>
      <p:sp>
        <p:nvSpPr>
          <p:cNvPr id="8" name="Title 4"/>
          <p:cNvSpPr txBox="1">
            <a:spLocks/>
          </p:cNvSpPr>
          <p:nvPr/>
        </p:nvSpPr>
        <p:spPr>
          <a:xfrm>
            <a:off x="519112" y="22860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solidFill>
                  <a:srgbClr val="00B0F0"/>
                </a:solidFill>
                <a:effectLst/>
                <a:latin typeface="+mj-lt"/>
                <a:ea typeface="+mn-ea"/>
                <a:cs typeface="Arial" charset="0"/>
              </a:defRPr>
            </a:lvl1pPr>
          </a:lstStyle>
          <a:p>
            <a:pPr>
              <a:spcBef>
                <a:spcPts val="1000"/>
              </a:spcBef>
            </a:pPr>
            <a:r>
              <a:rPr lang="de-DE">
                <a:solidFill>
                  <a:srgbClr val="0000FF"/>
                </a:solidFill>
                <a:cs typeface="Consolas" panose="020B0609020204030204" pitchFamily="49" charset="0"/>
              </a:rPr>
              <a:t>Change-Water</a:t>
            </a:r>
            <a:r>
              <a:rPr lang="de-DE">
                <a:solidFill>
                  <a:prstClr val="black"/>
                </a:solidFill>
                <a:cs typeface="Consolas" panose="020B0609020204030204" pitchFamily="49" charset="0"/>
              </a:rPr>
              <a:t> -into </a:t>
            </a:r>
            <a:r>
              <a:rPr lang="de-DE" smtClean="0">
                <a:solidFill>
                  <a:srgbClr val="8A2BE2"/>
                </a:solidFill>
                <a:cs typeface="Consolas" panose="020B0609020204030204" pitchFamily="49" charset="0"/>
              </a:rPr>
              <a:t>Wine</a:t>
            </a:r>
          </a:p>
          <a:p>
            <a:pPr>
              <a:spcBef>
                <a:spcPts val="1000"/>
              </a:spcBef>
            </a:pPr>
            <a:r>
              <a:rPr lang="en-US" sz="3200">
                <a:solidFill>
                  <a:srgbClr val="FF0000"/>
                </a:solidFill>
                <a:cs typeface="Consolas" panose="020B0609020204030204" pitchFamily="49" charset="0"/>
              </a:rPr>
              <a:t>Error : The term "Change-Water" ist not </a:t>
            </a:r>
            <a:r>
              <a:rPr lang="en-US" sz="3200" smtClean="0">
                <a:solidFill>
                  <a:srgbClr val="FF0000"/>
                </a:solidFill>
                <a:cs typeface="Consolas" panose="020B0609020204030204" pitchFamily="49" charset="0"/>
              </a:rPr>
              <a:t>yet implemented.</a:t>
            </a:r>
            <a:endParaRPr lang="de-DE" sz="3200">
              <a:solidFill>
                <a:srgbClr val="FF0000"/>
              </a:solidFill>
              <a:cs typeface="Consolas" panose="020B0609020204030204" pitchFamily="49" charset="0"/>
            </a:endParaRPr>
          </a:p>
          <a:p>
            <a:pPr>
              <a:spcBef>
                <a:spcPts val="1000"/>
              </a:spcBef>
            </a:pPr>
            <a:endParaRPr lang="de-DE" smtClean="0">
              <a:solidFill>
                <a:srgbClr val="8A2BE2"/>
              </a:solidFill>
              <a:cs typeface="Consolas" panose="020B0609020204030204" pitchFamily="49" charset="0"/>
            </a:endParaRPr>
          </a:p>
          <a:p>
            <a:pPr>
              <a:spcBef>
                <a:spcPts val="1000"/>
              </a:spcBef>
            </a:pPr>
            <a:endParaRPr lang="de-DE">
              <a:solidFill>
                <a:srgbClr val="8A2BE2"/>
              </a:solidFill>
              <a:cs typeface="Consolas" panose="020B0609020204030204" pitchFamily="49" charset="0"/>
            </a:endParaRPr>
          </a:p>
        </p:txBody>
      </p:sp>
    </p:spTree>
    <p:extLst>
      <p:ext uri="{BB962C8B-B14F-4D97-AF65-F5344CB8AC3E}">
        <p14:creationId xmlns:p14="http://schemas.microsoft.com/office/powerpoint/2010/main" val="182575905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97163" y="1180425"/>
            <a:ext cx="9698182" cy="1600438"/>
          </a:xfrm>
          <a:prstGeom prst="rect">
            <a:avLst/>
          </a:prstGeom>
        </p:spPr>
        <p:txBody>
          <a:bodyPr wrap="square">
            <a:spAutoFit/>
          </a:bodyPr>
          <a:lstStyle/>
          <a:p>
            <a:r>
              <a:rPr lang="en-US" sz="2800">
                <a:latin typeface="+mj-lt"/>
              </a:rPr>
              <a:t> </a:t>
            </a:r>
            <a:r>
              <a:rPr lang="en-US" sz="2800" smtClean="0">
                <a:latin typeface="+mj-lt"/>
              </a:rPr>
              <a:t>      </a:t>
            </a:r>
            <a:r>
              <a:rPr lang="en-US" sz="2800" smtClean="0">
                <a:solidFill>
                  <a:srgbClr val="FF4500"/>
                </a:solidFill>
                <a:latin typeface="+mj-lt"/>
              </a:rPr>
              <a:t>$</a:t>
            </a:r>
            <a:r>
              <a:rPr lang="en-US" sz="2800">
                <a:solidFill>
                  <a:srgbClr val="FF4500"/>
                </a:solidFill>
                <a:latin typeface="+mj-lt"/>
              </a:rPr>
              <a:t>Host</a:t>
            </a:r>
            <a:r>
              <a:rPr lang="en-US" sz="2800">
                <a:solidFill>
                  <a:srgbClr val="A9A9A9"/>
                </a:solidFill>
                <a:latin typeface="+mj-lt"/>
              </a:rPr>
              <a:t>.</a:t>
            </a:r>
            <a:r>
              <a:rPr lang="en-US" sz="2800">
                <a:solidFill>
                  <a:prstClr val="black"/>
                </a:solidFill>
                <a:latin typeface="+mj-lt"/>
              </a:rPr>
              <a:t>PrivateData</a:t>
            </a:r>
            <a:r>
              <a:rPr lang="en-US" sz="2800">
                <a:solidFill>
                  <a:srgbClr val="A9A9A9"/>
                </a:solidFill>
                <a:latin typeface="+mj-lt"/>
              </a:rPr>
              <a:t>.</a:t>
            </a:r>
            <a:r>
              <a:rPr lang="en-US" sz="2800">
                <a:solidFill>
                  <a:prstClr val="black"/>
                </a:solidFill>
                <a:latin typeface="+mj-lt"/>
              </a:rPr>
              <a:t>ErrorBackgroundColor </a:t>
            </a:r>
            <a:r>
              <a:rPr lang="en-US" sz="2800">
                <a:solidFill>
                  <a:srgbClr val="A9A9A9"/>
                </a:solidFill>
                <a:latin typeface="+mj-lt"/>
              </a:rPr>
              <a:t>=</a:t>
            </a:r>
            <a:r>
              <a:rPr lang="en-US" sz="2800">
                <a:solidFill>
                  <a:prstClr val="black"/>
                </a:solidFill>
                <a:latin typeface="+mj-lt"/>
              </a:rPr>
              <a:t> </a:t>
            </a:r>
            <a:r>
              <a:rPr lang="en-US" sz="2800">
                <a:solidFill>
                  <a:srgbClr val="8B0000"/>
                </a:solidFill>
                <a:latin typeface="+mj-lt"/>
              </a:rPr>
              <a:t>'white' </a:t>
            </a:r>
            <a:endParaRPr lang="en-US" sz="2800" smtClean="0">
              <a:latin typeface="+mj-lt"/>
            </a:endParaRPr>
          </a:p>
          <a:p>
            <a:pPr>
              <a:lnSpc>
                <a:spcPct val="150000"/>
              </a:lnSpc>
            </a:pPr>
            <a:r>
              <a:rPr lang="en-US" sz="2800">
                <a:latin typeface="+mj-lt"/>
              </a:rPr>
              <a:t> </a:t>
            </a:r>
            <a:r>
              <a:rPr lang="en-US" sz="2800" smtClean="0">
                <a:latin typeface="+mj-lt"/>
              </a:rPr>
              <a:t>      $PSHOME\profile.ps1</a:t>
            </a:r>
            <a:endParaRPr lang="en-US" sz="2800">
              <a:latin typeface="+mj-lt"/>
            </a:endParaRPr>
          </a:p>
          <a:p>
            <a:endParaRPr lang="en-US" sz="2800">
              <a:solidFill>
                <a:srgbClr val="8B0000"/>
              </a:solidFill>
              <a:latin typeface="+mj-lt"/>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723"/>
          <a:stretch/>
        </p:blipFill>
        <p:spPr bwMode="auto">
          <a:xfrm>
            <a:off x="6093618" y="1879081"/>
            <a:ext cx="5495925" cy="438009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Titel 3"/>
          <p:cNvSpPr txBox="1">
            <a:spLocks/>
          </p:cNvSpPr>
          <p:nvPr/>
        </p:nvSpPr>
        <p:spPr>
          <a:xfrm>
            <a:off x="519112" y="22860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solidFill>
                  <a:srgbClr val="00B0F0"/>
                </a:solidFill>
                <a:effectLst/>
                <a:latin typeface="+mj-lt"/>
                <a:ea typeface="+mn-ea"/>
                <a:cs typeface="Arial" charset="0"/>
              </a:defRPr>
            </a:lvl1pPr>
          </a:lstStyle>
          <a:p>
            <a:r>
              <a:rPr lang="en-US" smtClean="0">
                <a:gradFill>
                  <a:gsLst>
                    <a:gs pos="1250">
                      <a:schemeClr val="tx2"/>
                    </a:gs>
                    <a:gs pos="100000">
                      <a:schemeClr val="tx2"/>
                    </a:gs>
                  </a:gsLst>
                  <a:lin ang="5400000" scaled="0"/>
                </a:gradFill>
              </a:rPr>
              <a:t>Basic tasks: Make </a:t>
            </a:r>
            <a:r>
              <a:rPr lang="en-US">
                <a:gradFill>
                  <a:gsLst>
                    <a:gs pos="1250">
                      <a:schemeClr val="tx2"/>
                    </a:gs>
                    <a:gs pos="100000">
                      <a:schemeClr val="tx2"/>
                    </a:gs>
                  </a:gsLst>
                  <a:lin ang="5400000" scaled="0"/>
                </a:gradFill>
              </a:rPr>
              <a:t>it </a:t>
            </a:r>
            <a:r>
              <a:rPr lang="en-US" smtClean="0">
                <a:gradFill>
                  <a:gsLst>
                    <a:gs pos="1250">
                      <a:schemeClr val="tx2"/>
                    </a:gs>
                    <a:gs pos="100000">
                      <a:schemeClr val="tx2"/>
                    </a:gs>
                  </a:gsLst>
                  <a:lin ang="5400000" scaled="0"/>
                </a:gradFill>
              </a:rPr>
              <a:t>readable!</a:t>
            </a:r>
            <a:endParaRPr lang="en-US" dirty="0">
              <a:gradFill>
                <a:gsLst>
                  <a:gs pos="1250">
                    <a:schemeClr val="tx2"/>
                  </a:gs>
                  <a:gs pos="100000">
                    <a:schemeClr val="tx2"/>
                  </a:gs>
                </a:gsLst>
                <a:lin ang="5400000" scaled="0"/>
              </a:gradFill>
            </a:endParaRPr>
          </a:p>
        </p:txBody>
      </p:sp>
      <p:sp>
        <p:nvSpPr>
          <p:cNvPr id="11" name="Nach oben gekrümmter Pfeil 10"/>
          <p:cNvSpPr/>
          <p:nvPr/>
        </p:nvSpPr>
        <p:spPr bwMode="auto">
          <a:xfrm rot="5400000">
            <a:off x="447950" y="1565548"/>
            <a:ext cx="815907" cy="370997"/>
          </a:xfrm>
          <a:prstGeom prst="curvedUpArrow">
            <a:avLst>
              <a:gd name="adj1" fmla="val 25000"/>
              <a:gd name="adj2" fmla="val 93898"/>
              <a:gd name="adj3" fmla="val 25000"/>
            </a:avLst>
          </a:prstGeom>
          <a:solidFill>
            <a:srgbClr val="000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de-DE"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663160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What's a PowerShell command ?</a:t>
            </a:r>
            <a:endParaRPr lang="en-US"/>
          </a:p>
        </p:txBody>
      </p:sp>
      <p:sp>
        <p:nvSpPr>
          <p:cNvPr id="4" name="Rechteck 3"/>
          <p:cNvSpPr/>
          <p:nvPr/>
        </p:nvSpPr>
        <p:spPr>
          <a:xfrm>
            <a:off x="449179" y="1180486"/>
            <a:ext cx="6092825" cy="2747675"/>
          </a:xfrm>
          <a:prstGeom prst="rect">
            <a:avLst/>
          </a:prstGeom>
        </p:spPr>
        <p:txBody>
          <a:bodyPr>
            <a:spAutoFit/>
          </a:bodyPr>
          <a:lstStyle/>
          <a:p>
            <a:pPr>
              <a:lnSpc>
                <a:spcPct val="150000"/>
              </a:lnSpc>
            </a:pPr>
            <a:r>
              <a:rPr lang="en-US" sz="4000" smtClean="0">
                <a:solidFill>
                  <a:srgbClr val="A9A9A9"/>
                </a:solidFill>
                <a:latin typeface="+mj-lt"/>
              </a:rPr>
              <a:t>[</a:t>
            </a:r>
            <a:r>
              <a:rPr lang="en-US" sz="4000">
                <a:solidFill>
                  <a:srgbClr val="008080"/>
                </a:solidFill>
                <a:latin typeface="+mj-lt"/>
              </a:rPr>
              <a:t>System.DateTime</a:t>
            </a:r>
            <a:r>
              <a:rPr lang="en-US" sz="4000">
                <a:solidFill>
                  <a:srgbClr val="A9A9A9"/>
                </a:solidFill>
                <a:latin typeface="+mj-lt"/>
              </a:rPr>
              <a:t>]::</a:t>
            </a:r>
            <a:r>
              <a:rPr lang="en-US" sz="4000">
                <a:solidFill>
                  <a:prstClr val="black"/>
                </a:solidFill>
                <a:latin typeface="+mj-lt"/>
              </a:rPr>
              <a:t>Now</a:t>
            </a:r>
          </a:p>
          <a:p>
            <a:pPr>
              <a:lnSpc>
                <a:spcPct val="150000"/>
              </a:lnSpc>
            </a:pPr>
            <a:r>
              <a:rPr lang="en-US" sz="4000">
                <a:solidFill>
                  <a:srgbClr val="0000FF"/>
                </a:solidFill>
                <a:latin typeface="+mj-lt"/>
              </a:rPr>
              <a:t>Get-Date</a:t>
            </a:r>
            <a:r>
              <a:rPr lang="en-US" sz="4000">
                <a:solidFill>
                  <a:prstClr val="black"/>
                </a:solidFill>
                <a:latin typeface="+mj-lt"/>
              </a:rPr>
              <a:t> </a:t>
            </a:r>
          </a:p>
          <a:p>
            <a:pPr>
              <a:lnSpc>
                <a:spcPct val="150000"/>
              </a:lnSpc>
            </a:pPr>
            <a:r>
              <a:rPr lang="en-US" sz="4000" smtClean="0">
                <a:solidFill>
                  <a:srgbClr val="0000FF"/>
                </a:solidFill>
                <a:latin typeface="+mj-lt"/>
              </a:rPr>
              <a:t>date</a:t>
            </a:r>
            <a:endParaRPr lang="en-US" sz="4000">
              <a:solidFill>
                <a:prstClr val="black"/>
              </a:solidFill>
              <a:latin typeface="+mj-lt"/>
            </a:endParaRPr>
          </a:p>
        </p:txBody>
      </p:sp>
    </p:spTree>
    <p:extLst>
      <p:ext uri="{BB962C8B-B14F-4D97-AF65-F5344CB8AC3E}">
        <p14:creationId xmlns:p14="http://schemas.microsoft.com/office/powerpoint/2010/main" val="281425346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055_Office Template 2012 - 16x9 - White Backgroun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Office365 Template Orange.potx" id="{A418BC41-9312-4E81-974D-3B62BBA9F7CA}" vid="{6D227263-DACE-442F-8D98-551E7A302C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Office365 Template Orange</Template>
  <TotalTime>0</TotalTime>
  <Words>525</Words>
  <Application>Microsoft Office PowerPoint</Application>
  <PresentationFormat>Benutzerdefiniert</PresentationFormat>
  <Paragraphs>152</Paragraphs>
  <Slides>28</Slides>
  <Notes>28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28</vt:i4>
      </vt:variant>
    </vt:vector>
  </HeadingPairs>
  <TitlesOfParts>
    <vt:vector size="37" baseType="lpstr">
      <vt:lpstr>Arial Unicode MS</vt:lpstr>
      <vt:lpstr>Arial</vt:lpstr>
      <vt:lpstr>Calibri</vt:lpstr>
      <vt:lpstr>Consolas</vt:lpstr>
      <vt:lpstr>Corbel</vt:lpstr>
      <vt:lpstr>Segoe UI</vt:lpstr>
      <vt:lpstr>Segoe UI Light</vt:lpstr>
      <vt:lpstr>Wingdings</vt:lpstr>
      <vt:lpstr>5-30055_Office Template 2012 - 16x9 - White Background</vt:lpstr>
      <vt:lpstr>How to not (teach | use) Powershell  by Thorsten Butz                                                      #b9</vt:lpstr>
      <vt:lpstr>Platinum Sponsors</vt:lpstr>
      <vt:lpstr>about_me</vt:lpstr>
      <vt:lpstr>PowerPoint-Präsentation</vt:lpstr>
      <vt:lpstr>PowerPoint-Präsentation</vt:lpstr>
      <vt:lpstr>PowerPoint-Präsentation</vt:lpstr>
      <vt:lpstr>PowerPoint-Präsentation</vt:lpstr>
      <vt:lpstr>PowerPoint-Präsentation</vt:lpstr>
      <vt:lpstr>What's a PowerShell command ?</vt:lpstr>
      <vt:lpstr>The DNA of PoSh: Objects</vt:lpstr>
      <vt:lpstr>The DNA of PoSh: Parameter binding</vt:lpstr>
      <vt:lpstr>Parameter binding: byValue</vt:lpstr>
      <vt:lpstr>Parameter binding: byPropertyName</vt:lpstr>
      <vt:lpstr>PowerPoint-Präsentation</vt:lpstr>
      <vt:lpstr>PowerPoint-Präsentation</vt:lpstr>
      <vt:lpstr>PowerPoint-Präsentation</vt:lpstr>
      <vt:lpstr>What's your target audience, MOC? </vt:lpstr>
      <vt:lpstr>PowerPoint-Präsentation</vt:lpstr>
      <vt:lpstr>PowerPoint-Präsentation</vt:lpstr>
      <vt:lpstr>[type] literals</vt:lpstr>
      <vt:lpstr>PowerShell mysticism: case preserving</vt:lpstr>
      <vt:lpstr>Falling in love with external commands</vt:lpstr>
      <vt:lpstr>Pipeling, reloaded</vt:lpstr>
      <vt:lpstr>Mr. Bool and the evil [switch]</vt:lpstr>
      <vt:lpstr>PowerPoint-Präsentation</vt:lpstr>
      <vt:lpstr>Survival Kit</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description/>
  <cp:lastModifiedBy/>
  <cp:revision>1</cp:revision>
  <dcterms:created xsi:type="dcterms:W3CDTF">2015-11-29T15:38:23Z</dcterms:created>
  <dcterms:modified xsi:type="dcterms:W3CDTF">2015-11-29T15:48:11Z</dcterms:modified>
</cp:coreProperties>
</file>